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 id="270" r:id="rId16"/>
    <p:sldId id="273" r:id="rId17"/>
    <p:sldId id="271"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D2D9B1-EF44-4085-8CDE-8D63A9E2E95A}" type="datetimeFigureOut">
              <a:rPr lang="pt-BR" smtClean="0"/>
              <a:pPr/>
              <a:t>07/11/2015</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5F2FA3-DA8D-4E01-8F2E-D59FD3DAD574}" type="slidenum">
              <a:rPr lang="pt-BR" smtClean="0"/>
              <a:pPr/>
              <a:t>‹nº›</a:t>
            </a:fld>
            <a:endParaRPr lang="pt-BR"/>
          </a:p>
        </p:txBody>
      </p:sp>
    </p:spTree>
    <p:extLst>
      <p:ext uri="{BB962C8B-B14F-4D97-AF65-F5344CB8AC3E}">
        <p14:creationId xmlns:p14="http://schemas.microsoft.com/office/powerpoint/2010/main" val="10165554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DEC3C45C-4AEE-45C8-9FA6-1EC2E96E1C80}"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EC3C45C-4AEE-45C8-9FA6-1EC2E96E1C80}"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EC3C45C-4AEE-45C8-9FA6-1EC2E96E1C8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14820805-2A50-4D92-AD35-ADDC21F0AAC7}" type="datetimeFigureOut">
              <a:rPr lang="pt-BR" smtClean="0"/>
              <a:pPr/>
              <a:t>07/11/2015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DEC3C45C-4AEE-45C8-9FA6-1EC2E96E1C80}"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820805-2A50-4D92-AD35-ADDC21F0AAC7}" type="datetimeFigureOut">
              <a:rPr lang="pt-BR" smtClean="0"/>
              <a:pPr/>
              <a:t>07/11/2015</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C3C45C-4AEE-45C8-9FA6-1EC2E96E1C80}"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karen.blanco@seesp.org.b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CONTRIBUIÇÕES SINDICAIS</a:t>
            </a:r>
            <a:endParaRPr lang="pt-BR" dirty="0"/>
          </a:p>
        </p:txBody>
      </p:sp>
      <p:sp>
        <p:nvSpPr>
          <p:cNvPr id="3" name="Subtítulo 2"/>
          <p:cNvSpPr>
            <a:spLocks noGrp="1"/>
          </p:cNvSpPr>
          <p:nvPr>
            <p:ph type="subTitle" idx="1"/>
          </p:nvPr>
        </p:nvSpPr>
        <p:spPr/>
        <p:txBody>
          <a:bodyPr>
            <a:normAutofit fontScale="92500" lnSpcReduction="10000"/>
          </a:bodyPr>
          <a:lstStyle/>
          <a:p>
            <a:r>
              <a:rPr lang="pt-BR" dirty="0" smtClean="0"/>
              <a:t>Dra. Karen Elizabeth Cardoso Blanco</a:t>
            </a:r>
          </a:p>
          <a:p>
            <a:r>
              <a:rPr lang="pt-BR" dirty="0" smtClean="0"/>
              <a:t>Advogada </a:t>
            </a:r>
          </a:p>
          <a:p>
            <a:r>
              <a:rPr lang="pt-BR" dirty="0" smtClean="0"/>
              <a:t>Sindicato dos Engenheiros no Estado de São Paulo</a:t>
            </a:r>
          </a:p>
          <a:p>
            <a:r>
              <a:rPr lang="pt-BR" dirty="0" smtClean="0"/>
              <a:t>SEESP</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57232"/>
            <a:ext cx="8229600" cy="989856"/>
          </a:xfrm>
        </p:spPr>
        <p:txBody>
          <a:bodyPr>
            <a:normAutofit fontScale="90000"/>
          </a:bodyPr>
          <a:lstStyle/>
          <a:p>
            <a:r>
              <a:rPr lang="pt-BR" dirty="0" smtClean="0"/>
              <a:t/>
            </a:r>
            <a:br>
              <a:rPr lang="pt-BR" dirty="0" smtClean="0"/>
            </a:br>
            <a:r>
              <a:rPr lang="pt-BR" dirty="0" smtClean="0"/>
              <a:t/>
            </a:r>
            <a:br>
              <a:rPr lang="pt-BR" dirty="0" smtClean="0"/>
            </a:br>
            <a:r>
              <a:rPr lang="pt-BR" dirty="0" smtClean="0"/>
              <a:t/>
            </a:r>
            <a:br>
              <a:rPr lang="pt-BR" dirty="0" smtClean="0"/>
            </a:br>
            <a:r>
              <a:rPr lang="pt-BR" dirty="0" smtClean="0"/>
              <a:t/>
            </a:r>
            <a:br>
              <a:rPr lang="pt-BR" dirty="0" smtClean="0"/>
            </a:br>
            <a:r>
              <a:rPr lang="pt-BR" sz="4000" dirty="0" smtClean="0"/>
              <a:t>Valor da Contribuição Sindical do Profissional Liberal</a:t>
            </a:r>
            <a:endParaRPr lang="pt-BR" sz="4000" dirty="0"/>
          </a:p>
        </p:txBody>
      </p:sp>
      <p:sp>
        <p:nvSpPr>
          <p:cNvPr id="3" name="Espaço Reservado para Conteúdo 2"/>
          <p:cNvSpPr>
            <a:spLocks noGrp="1"/>
          </p:cNvSpPr>
          <p:nvPr>
            <p:ph idx="1"/>
          </p:nvPr>
        </p:nvSpPr>
        <p:spPr/>
        <p:txBody>
          <a:bodyPr>
            <a:normAutofit lnSpcReduction="10000"/>
          </a:bodyPr>
          <a:lstStyle/>
          <a:p>
            <a:r>
              <a:rPr lang="pt-BR" dirty="0" smtClean="0"/>
              <a:t>Valor da Contribuição Sindical aprovada em Assembleia  Geral Extraordinária da entidade sindical.</a:t>
            </a:r>
          </a:p>
          <a:p>
            <a:r>
              <a:rPr lang="pt-BR" dirty="0" smtClean="0"/>
              <a:t>Recolhendo a contribuição sindical o empregado profissional liberal fica isento do desconto de um dia de salário</a:t>
            </a:r>
          </a:p>
          <a:p>
            <a:r>
              <a:rPr lang="pt-BR" dirty="0" smtClean="0"/>
              <a:t>A Empresa não pode aceitar a Guia de Recolhimento da Contribuição Sindical – GRCS com valor inferior, devendo efetuar normalmente o desconto de um dia de salário do empregado profissional liberal, convertendo-o em favor da respectiva Entidade, na forma dos artigos 579 e 580 inciso I da CLT.</a:t>
            </a:r>
          </a:p>
          <a:p>
            <a:endParaRPr lang="pt-BR" dirty="0" smtClean="0"/>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Guia de Recolhimento da Contribuição Sindical - GRCS</a:t>
            </a:r>
            <a:endParaRPr lang="pt-BR" dirty="0"/>
          </a:p>
        </p:txBody>
      </p:sp>
      <p:sp>
        <p:nvSpPr>
          <p:cNvPr id="3" name="Espaço Reservado para Conteúdo 2"/>
          <p:cNvSpPr>
            <a:spLocks noGrp="1"/>
          </p:cNvSpPr>
          <p:nvPr>
            <p:ph idx="1"/>
          </p:nvPr>
        </p:nvSpPr>
        <p:spPr/>
        <p:txBody>
          <a:bodyPr/>
          <a:lstStyle/>
          <a:p>
            <a:pPr algn="just"/>
            <a:r>
              <a:rPr lang="pt-BR" dirty="0" smtClean="0"/>
              <a:t>É importante o profissional liberal manter seu cadastro atualizado, pois o Sindicato poderá enviar a GRCS para o endereço do profissional  na forma de boleto bancário. </a:t>
            </a:r>
          </a:p>
          <a:p>
            <a:pPr algn="just"/>
            <a:r>
              <a:rPr lang="pt-BR" dirty="0" smtClean="0"/>
              <a:t>Outro modo de obtenção da referida guia de pagamento poderá ser feito através de contato com seu sindicato.</a:t>
            </a:r>
          </a:p>
          <a:p>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CONTRIBUIÇÃO ASSISTENCIAL</a:t>
            </a:r>
            <a:endParaRPr lang="pt-BR" dirty="0"/>
          </a:p>
        </p:txBody>
      </p:sp>
      <p:sp>
        <p:nvSpPr>
          <p:cNvPr id="3" name="Subtítulo 2"/>
          <p:cNvSpPr>
            <a:spLocks noGrp="1"/>
          </p:cNvSpPr>
          <p:nvPr>
            <p:ph type="subTitle" idx="1"/>
          </p:nvPr>
        </p:nvSpPr>
        <p:spPr/>
        <p:txBody>
          <a:bodyPr/>
          <a:lstStyle/>
          <a:p>
            <a:r>
              <a:rPr lang="pt-BR" dirty="0" smtClean="0"/>
              <a:t>Art. 513 da CLT</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Contribuição Assistencial</a:t>
            </a:r>
            <a:endParaRPr lang="pt-BR" dirty="0"/>
          </a:p>
        </p:txBody>
      </p:sp>
      <p:sp>
        <p:nvSpPr>
          <p:cNvPr id="3" name="Espaço Reservado para Conteúdo 2"/>
          <p:cNvSpPr>
            <a:spLocks noGrp="1"/>
          </p:cNvSpPr>
          <p:nvPr>
            <p:ph idx="1"/>
          </p:nvPr>
        </p:nvSpPr>
        <p:spPr/>
        <p:txBody>
          <a:bodyPr/>
          <a:lstStyle/>
          <a:p>
            <a:r>
              <a:rPr lang="pt-BR" dirty="0" smtClean="0"/>
              <a:t>É destinada as reivindicações da categoria para reajustes salariais, melhores condições de trabalho, através da celebração de convenções coletivas e acordos coletivos de trabalho.</a:t>
            </a:r>
          </a:p>
          <a:p>
            <a:r>
              <a:rPr lang="pt-BR" dirty="0" smtClean="0"/>
              <a:t>É aprovada pela Assembleia da categoria, de aprovação de pauta reivindicatória, definirá a forma e o valor do desconto.</a:t>
            </a:r>
          </a:p>
          <a:p>
            <a:r>
              <a:rPr lang="pt-BR" dirty="0" smtClean="0"/>
              <a:t>É uma das cláusula do Acordo Coletivo de Trabalho ou da Convenção Coletiva de Trabalho.</a:t>
            </a:r>
          </a:p>
          <a:p>
            <a:pPr>
              <a:buNone/>
            </a:pP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Fundamento Legal</a:t>
            </a:r>
            <a:endParaRPr lang="pt-BR" dirty="0"/>
          </a:p>
        </p:txBody>
      </p:sp>
      <p:sp>
        <p:nvSpPr>
          <p:cNvPr id="3" name="Espaço Reservado para Conteúdo 2"/>
          <p:cNvSpPr>
            <a:spLocks noGrp="1"/>
          </p:cNvSpPr>
          <p:nvPr>
            <p:ph idx="1"/>
          </p:nvPr>
        </p:nvSpPr>
        <p:spPr/>
        <p:txBody>
          <a:bodyPr/>
          <a:lstStyle/>
          <a:p>
            <a:r>
              <a:rPr lang="pt-BR" dirty="0" smtClean="0"/>
              <a:t>A contribuição assistencial está embasada na alínea "e" do art. 513 da CLT: </a:t>
            </a:r>
          </a:p>
          <a:p>
            <a:pPr>
              <a:buNone/>
            </a:pPr>
            <a:endParaRPr lang="pt-BR" dirty="0" smtClean="0"/>
          </a:p>
          <a:p>
            <a:pPr>
              <a:buNone/>
            </a:pPr>
            <a:r>
              <a:rPr lang="pt-BR" dirty="0" smtClean="0"/>
              <a:t>Art. 513. São prerrogativas dos sindicatos: [...] e) impor contribuições a todos aqueles que participam das categorias econômicas ou profissionais ou das profissões liberais representadas. </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Direito de oposição</a:t>
            </a:r>
            <a:endParaRPr lang="pt-BR" dirty="0"/>
          </a:p>
        </p:txBody>
      </p:sp>
      <p:sp>
        <p:nvSpPr>
          <p:cNvPr id="3" name="Espaço Reservado para Conteúdo 2"/>
          <p:cNvSpPr>
            <a:spLocks noGrp="1"/>
          </p:cNvSpPr>
          <p:nvPr>
            <p:ph idx="1"/>
          </p:nvPr>
        </p:nvSpPr>
        <p:spPr/>
        <p:txBody>
          <a:bodyPr/>
          <a:lstStyle/>
          <a:p>
            <a:r>
              <a:rPr lang="pt-BR" dirty="0" smtClean="0"/>
              <a:t>A </a:t>
            </a:r>
            <a:r>
              <a:rPr lang="pt-BR" dirty="0" err="1" smtClean="0"/>
              <a:t>assembleia</a:t>
            </a:r>
            <a:r>
              <a:rPr lang="pt-BR" dirty="0" smtClean="0"/>
              <a:t> pode aprovar o direito de não pagar esta contribuição. Nesse caso, o trabalhador deverá escrever uma carta de próprio punho manifestando sua opção, protocolá-la no sindicato que representa a sua categoria e entregá-la ao empregador. </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Contribuição Confederativa</a:t>
            </a:r>
            <a:endParaRPr lang="pt-BR" dirty="0"/>
          </a:p>
        </p:txBody>
      </p:sp>
      <p:sp>
        <p:nvSpPr>
          <p:cNvPr id="3" name="Subtítulo 2"/>
          <p:cNvSpPr>
            <a:spLocks noGrp="1"/>
          </p:cNvSpPr>
          <p:nvPr>
            <p:ph type="subTitle" idx="1"/>
          </p:nvPr>
        </p:nvSpPr>
        <p:spPr/>
        <p:txBody>
          <a:bodyPr/>
          <a:lstStyle/>
          <a:p>
            <a:r>
              <a:rPr lang="pt-BR" dirty="0" smtClean="0"/>
              <a:t>Art. 8º , IV da Constituição Federal</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Contribuição Confederativa</a:t>
            </a:r>
            <a:endParaRPr lang="pt-BR" dirty="0"/>
          </a:p>
        </p:txBody>
      </p:sp>
      <p:sp>
        <p:nvSpPr>
          <p:cNvPr id="3" name="Espaço Reservado para Conteúdo 2"/>
          <p:cNvSpPr>
            <a:spLocks noGrp="1"/>
          </p:cNvSpPr>
          <p:nvPr>
            <p:ph idx="1"/>
          </p:nvPr>
        </p:nvSpPr>
        <p:spPr/>
        <p:txBody>
          <a:bodyPr>
            <a:normAutofit fontScale="92500" lnSpcReduction="10000"/>
          </a:bodyPr>
          <a:lstStyle/>
          <a:p>
            <a:pPr fontAlgn="base"/>
            <a:r>
              <a:rPr lang="pt-BR" dirty="0" smtClean="0"/>
              <a:t>Muito confundida com a contribuição assistencial, porém totalmente distinta desta, a contribuição confederativa serve para custear o sistema confederativo da representação sindical patronal ou profissional, ou seja, para custear os sindicatos, federações e confederações da categoria profissional e econômica.</a:t>
            </a:r>
          </a:p>
          <a:p>
            <a:pPr fontAlgn="base"/>
            <a:r>
              <a:rPr lang="pt-BR" dirty="0" smtClean="0"/>
              <a:t>A contribuição confederativa, tratada no artigo 8º, inciso IV da Constituição Federal, somente poderá ser exigida dos filiados do sindicato respectivo (Súmula 666 do S. T. F.), não tendo, portanto, natureza tributária, vez que será instituída pela assembléia sindical e obrigará somente aos associados. </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Destinação da Contribuição</a:t>
            </a:r>
            <a:endParaRPr lang="pt-BR" dirty="0"/>
          </a:p>
        </p:txBody>
      </p:sp>
      <p:sp>
        <p:nvSpPr>
          <p:cNvPr id="3" name="Espaço Reservado para Conteúdo 2"/>
          <p:cNvSpPr>
            <a:spLocks noGrp="1"/>
          </p:cNvSpPr>
          <p:nvPr>
            <p:ph idx="1"/>
          </p:nvPr>
        </p:nvSpPr>
        <p:spPr/>
        <p:txBody>
          <a:bodyPr/>
          <a:lstStyle/>
          <a:p>
            <a:r>
              <a:rPr lang="pt-BR" dirty="0" smtClean="0"/>
              <a:t>Vale a pena ressaltar que as centrais sindicais, por não integrarem o sistema confederativo, pois são entidades formadas livremente pelos seus interessados, não são beneficiárias desta contribuição. Neste mesmo diapasão, também não são beneficiários da contribuição confederativa, os conselhos federais e regionais fiscalizadores do exercício de profissionais liberais, por serem pessoas jurídicas de direito público não pertencentes ao sistema confederativo.</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Contribuição Associativa</a:t>
            </a:r>
            <a:endParaRPr lang="pt-BR" dirty="0"/>
          </a:p>
        </p:txBody>
      </p:sp>
      <p:sp>
        <p:nvSpPr>
          <p:cNvPr id="3" name="Subtítulo 2"/>
          <p:cNvSpPr>
            <a:spLocks noGrp="1"/>
          </p:cNvSpPr>
          <p:nvPr>
            <p:ph type="subTitle" idx="1"/>
          </p:nvPr>
        </p:nvSpPr>
        <p:spPr/>
        <p:txBody>
          <a:bodyPr/>
          <a:lstStyle/>
          <a:p>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Aspectos Gerais</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Sindicato tem como função precípua a </a:t>
            </a:r>
            <a:r>
              <a:rPr lang="pt-BR" b="1" dirty="0" smtClean="0"/>
              <a:t>defesa</a:t>
            </a:r>
            <a:r>
              <a:rPr lang="pt-BR" dirty="0" smtClean="0"/>
              <a:t> dos interesses da sua categoria</a:t>
            </a:r>
          </a:p>
          <a:p>
            <a:r>
              <a:rPr lang="pt-BR" dirty="0" smtClean="0"/>
              <a:t>As</a:t>
            </a:r>
            <a:r>
              <a:rPr lang="pt-BR" b="1" dirty="0" smtClean="0"/>
              <a:t> Contribuições Sindicais </a:t>
            </a:r>
            <a:r>
              <a:rPr lang="pt-BR" dirty="0" smtClean="0"/>
              <a:t>são destinadas a viabilizar a atividade da entidade sindical: estrutura, empregados e movimentação sindical (participação efetiva nas discussões políticas, sociais e econômicas; greve; mobilizações; acesso a informação)</a:t>
            </a:r>
          </a:p>
          <a:p>
            <a:r>
              <a:rPr lang="pt-BR" dirty="0" smtClean="0"/>
              <a:t>A contribuições sindicais </a:t>
            </a:r>
            <a:r>
              <a:rPr lang="pt-BR" b="1" dirty="0" smtClean="0"/>
              <a:t>garantem ao trabalhador </a:t>
            </a:r>
            <a:r>
              <a:rPr lang="pt-BR" dirty="0" smtClean="0"/>
              <a:t>o fortalecimento necessário à entidade Sindical para buscar </a:t>
            </a:r>
            <a:r>
              <a:rPr lang="pt-BR" b="1" dirty="0" smtClean="0"/>
              <a:t>garantia de direitos e conquistas </a:t>
            </a:r>
            <a:r>
              <a:rPr lang="pt-BR" dirty="0" smtClean="0"/>
              <a:t>em prol da categoria.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Natureza da Contribuição</a:t>
            </a:r>
            <a:endParaRPr lang="pt-BR" dirty="0"/>
          </a:p>
        </p:txBody>
      </p:sp>
      <p:sp>
        <p:nvSpPr>
          <p:cNvPr id="3" name="Espaço Reservado para Conteúdo 2"/>
          <p:cNvSpPr>
            <a:spLocks noGrp="1"/>
          </p:cNvSpPr>
          <p:nvPr>
            <p:ph idx="1"/>
          </p:nvPr>
        </p:nvSpPr>
        <p:spPr/>
        <p:txBody>
          <a:bodyPr/>
          <a:lstStyle/>
          <a:p>
            <a:r>
              <a:rPr lang="pt-BR" dirty="0" smtClean="0"/>
              <a:t>Também chamada mensalidade, que o associado paga ao sindicato por força do próprio ato de associação, que é voluntário.</a:t>
            </a:r>
          </a:p>
          <a:p>
            <a:r>
              <a:rPr lang="pt-BR" dirty="0" smtClean="0"/>
              <a:t>A contribuição associativa, é devida apenas pelos associados, nos valores estabelecidos pela Assembleia Geral.</a:t>
            </a:r>
            <a:br>
              <a:rPr lang="pt-BR" dirty="0" smtClean="0"/>
            </a:br>
            <a:r>
              <a:rPr lang="pt-BR" dirty="0" smtClean="0"/>
              <a:t/>
            </a:r>
            <a:br>
              <a:rPr lang="pt-BR" dirty="0" smtClean="0"/>
            </a:br>
            <a:r>
              <a:rPr lang="pt-BR" dirty="0" smtClean="0"/>
              <a:t>São dois, portanto, os requisitos exigidos para sua cobrança: filiação sindical e previsão estatutária.</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Fundamento Legal</a:t>
            </a:r>
            <a:endParaRPr lang="pt-BR" dirty="0"/>
          </a:p>
        </p:txBody>
      </p:sp>
      <p:sp>
        <p:nvSpPr>
          <p:cNvPr id="3" name="Espaço Reservado para Conteúdo 2"/>
          <p:cNvSpPr>
            <a:spLocks noGrp="1"/>
          </p:cNvSpPr>
          <p:nvPr>
            <p:ph idx="1"/>
          </p:nvPr>
        </p:nvSpPr>
        <p:spPr/>
        <p:txBody>
          <a:bodyPr/>
          <a:lstStyle/>
          <a:p>
            <a:r>
              <a:rPr lang="pt-BR" dirty="0" smtClean="0"/>
              <a:t>O embasamento legal desta contribuição é a alínea “b”, do Art. 548 da CLT.</a:t>
            </a:r>
            <a:br>
              <a:rPr lang="pt-BR" dirty="0" smtClean="0"/>
            </a:br>
            <a:r>
              <a:rPr lang="pt-BR" dirty="0" smtClean="0"/>
              <a:t/>
            </a:r>
            <a:br>
              <a:rPr lang="pt-BR" dirty="0" smtClean="0"/>
            </a:br>
            <a:r>
              <a:rPr lang="pt-BR" i="1" dirty="0" smtClean="0"/>
              <a:t>“ART. 548 - Constituem o patrimônio das associações sindicais: </a:t>
            </a:r>
            <a:br>
              <a:rPr lang="pt-BR" i="1" dirty="0" smtClean="0"/>
            </a:br>
            <a:r>
              <a:rPr lang="pt-BR" i="1" dirty="0" smtClean="0"/>
              <a:t/>
            </a:r>
            <a:br>
              <a:rPr lang="pt-BR" i="1" dirty="0" smtClean="0"/>
            </a:br>
            <a:r>
              <a:rPr lang="pt-BR" i="1" dirty="0" smtClean="0"/>
              <a:t>b) as contribuições dos associados, na forma estabelecida nos estatutos ou pelas assembleias gerais”.</a:t>
            </a:r>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910" y="1000108"/>
            <a:ext cx="8229600" cy="1143000"/>
          </a:xfrm>
        </p:spPr>
        <p:txBody>
          <a:bodyPr>
            <a:noAutofit/>
          </a:bodyPr>
          <a:lstStyle/>
          <a:p>
            <a:r>
              <a:rPr lang="pt-BR" sz="4400" dirty="0" smtClean="0"/>
              <a:t>Destinação da Contribuição Associativa</a:t>
            </a:r>
            <a:endParaRPr lang="pt-BR" sz="4400" dirty="0"/>
          </a:p>
        </p:txBody>
      </p:sp>
      <p:sp>
        <p:nvSpPr>
          <p:cNvPr id="3" name="Espaço Reservado para Conteúdo 2"/>
          <p:cNvSpPr>
            <a:spLocks noGrp="1"/>
          </p:cNvSpPr>
          <p:nvPr>
            <p:ph idx="1"/>
          </p:nvPr>
        </p:nvSpPr>
        <p:spPr>
          <a:xfrm>
            <a:off x="457200" y="2214554"/>
            <a:ext cx="8229600" cy="4110046"/>
          </a:xfrm>
        </p:spPr>
        <p:txBody>
          <a:bodyPr>
            <a:normAutofit fontScale="92500" lnSpcReduction="20000"/>
          </a:bodyPr>
          <a:lstStyle/>
          <a:p>
            <a:r>
              <a:rPr lang="pt-BR" dirty="0" smtClean="0"/>
              <a:t>Manutenção dos serviços prestados exclusivamente aos associados.</a:t>
            </a:r>
          </a:p>
          <a:p>
            <a:pPr>
              <a:buFontTx/>
              <a:buChar char="-"/>
            </a:pPr>
            <a:r>
              <a:rPr lang="pt-BR" dirty="0" smtClean="0"/>
              <a:t>Benefícios diversos: Convênios com farmácias, despachantes, clínicas estéticas, estacionamentos, cursos e palestras, além de outras prestações de serviços</a:t>
            </a:r>
          </a:p>
          <a:p>
            <a:pPr>
              <a:buFontTx/>
              <a:buChar char="-"/>
            </a:pPr>
            <a:r>
              <a:rPr lang="pt-BR" dirty="0" smtClean="0"/>
              <a:t>Assistência Jurídica</a:t>
            </a:r>
          </a:p>
          <a:p>
            <a:pPr>
              <a:buFontTx/>
              <a:buChar char="-"/>
            </a:pPr>
            <a:r>
              <a:rPr lang="pt-BR" dirty="0" smtClean="0"/>
              <a:t>Assessoria Previdenciária</a:t>
            </a:r>
          </a:p>
          <a:p>
            <a:pPr>
              <a:buFontTx/>
              <a:buChar char="-"/>
            </a:pPr>
            <a:r>
              <a:rPr lang="pt-BR" dirty="0" smtClean="0"/>
              <a:t>Previdência Privada </a:t>
            </a:r>
            <a:r>
              <a:rPr lang="pt-BR" dirty="0" err="1" smtClean="0"/>
              <a:t>SEESPrev</a:t>
            </a:r>
            <a:endParaRPr lang="pt-BR" dirty="0" smtClean="0"/>
          </a:p>
          <a:p>
            <a:pPr>
              <a:buFontTx/>
              <a:buChar char="-"/>
            </a:pPr>
            <a:r>
              <a:rPr lang="pt-BR" dirty="0" smtClean="0"/>
              <a:t>Planos de Saúde</a:t>
            </a:r>
          </a:p>
          <a:p>
            <a:pPr>
              <a:buFontTx/>
              <a:buChar char="-"/>
            </a:pPr>
            <a:r>
              <a:rPr lang="pt-BR" dirty="0" smtClean="0"/>
              <a:t>Seguro de Vida</a:t>
            </a:r>
          </a:p>
          <a:p>
            <a:pPr>
              <a:buFontTx/>
              <a:buChar char="-"/>
            </a:pPr>
            <a:r>
              <a:rPr lang="pt-BR" dirty="0" smtClean="0"/>
              <a:t>Seguro de veículo</a:t>
            </a:r>
          </a:p>
          <a:p>
            <a:pPr>
              <a:buFontTx/>
              <a:buChar char="-"/>
            </a:pP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Somente através de Sindicatos fortes e representativos haverá paridade de armas para defesa dos interesses sociais da categoria.</a:t>
            </a:r>
          </a:p>
          <a:p>
            <a:r>
              <a:rPr lang="pt-BR" dirty="0" smtClean="0"/>
              <a:t>Somente há Democracia onde há Sindicato e somente haverá Sindicato onde exista um Estado Democrático de Direito.</a:t>
            </a:r>
          </a:p>
          <a:p>
            <a:r>
              <a:rPr lang="pt-BR" dirty="0" smtClean="0"/>
              <a:t>A participação dos trabalhadores no movimento sindical é uma necessidade voltada aos seus próprios interesses.</a:t>
            </a:r>
          </a:p>
          <a:p>
            <a:r>
              <a:rPr lang="pt-BR" dirty="0" smtClean="0"/>
              <a:t>Por isso todo trabalhador deve participar e ter acesso as questões que envolvem o dia-a-dia da sua profissão.</a:t>
            </a:r>
          </a:p>
          <a:p>
            <a:endParaRPr lang="pt-BR" dirty="0" smtClean="0"/>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dirty="0" smtClean="0"/>
              <a:t>FIM</a:t>
            </a:r>
            <a:endParaRPr lang="pt-BR" dirty="0"/>
          </a:p>
        </p:txBody>
      </p:sp>
      <p:sp>
        <p:nvSpPr>
          <p:cNvPr id="3" name="Subtítulo 2"/>
          <p:cNvSpPr>
            <a:spLocks noGrp="1"/>
          </p:cNvSpPr>
          <p:nvPr>
            <p:ph type="subTitle" idx="1"/>
          </p:nvPr>
        </p:nvSpPr>
        <p:spPr>
          <a:xfrm>
            <a:off x="-428660" y="3357562"/>
            <a:ext cx="9072626" cy="1752600"/>
          </a:xfrm>
        </p:spPr>
        <p:txBody>
          <a:bodyPr/>
          <a:lstStyle/>
          <a:p>
            <a:r>
              <a:rPr lang="pt-BR" dirty="0" smtClean="0">
                <a:hlinkClick r:id="rId2"/>
              </a:rPr>
              <a:t>karen.blanco@seesp.org.br</a:t>
            </a:r>
            <a:endParaRPr lang="pt-BR" dirty="0" smtClean="0"/>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Modalidades de Contribuições</a:t>
            </a:r>
            <a:endParaRPr lang="pt-BR" dirty="0"/>
          </a:p>
        </p:txBody>
      </p:sp>
      <p:sp>
        <p:nvSpPr>
          <p:cNvPr id="3" name="Espaço Reservado para Conteúdo 2"/>
          <p:cNvSpPr>
            <a:spLocks noGrp="1"/>
          </p:cNvSpPr>
          <p:nvPr>
            <p:ph idx="1"/>
          </p:nvPr>
        </p:nvSpPr>
        <p:spPr/>
        <p:txBody>
          <a:bodyPr/>
          <a:lstStyle/>
          <a:p>
            <a:r>
              <a:rPr lang="pt-BR" dirty="0" smtClean="0"/>
              <a:t>São 4 modalidades de Contribuição ao Sindicato:</a:t>
            </a:r>
          </a:p>
          <a:p>
            <a:r>
              <a:rPr lang="pt-BR" dirty="0" smtClean="0"/>
              <a:t>1- Contribuição Sindical</a:t>
            </a:r>
          </a:p>
          <a:p>
            <a:r>
              <a:rPr lang="pt-BR" dirty="0" smtClean="0"/>
              <a:t>2- Contribuição Assistencial</a:t>
            </a:r>
          </a:p>
          <a:p>
            <a:r>
              <a:rPr lang="pt-BR" dirty="0" smtClean="0"/>
              <a:t>3- Contribuição Confederativa</a:t>
            </a:r>
          </a:p>
          <a:p>
            <a:r>
              <a:rPr lang="pt-BR" dirty="0" smtClean="0"/>
              <a:t>4- Contribuição Associativa</a:t>
            </a: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CONTRIBUIÇÃO SINDICAL</a:t>
            </a:r>
            <a:endParaRPr lang="pt-BR" dirty="0"/>
          </a:p>
        </p:txBody>
      </p:sp>
      <p:sp>
        <p:nvSpPr>
          <p:cNvPr id="3" name="Subtítulo 2"/>
          <p:cNvSpPr>
            <a:spLocks noGrp="1"/>
          </p:cNvSpPr>
          <p:nvPr>
            <p:ph type="subTitle" idx="1"/>
          </p:nvPr>
        </p:nvSpPr>
        <p:spPr/>
        <p:txBody>
          <a:bodyPr/>
          <a:lstStyle/>
          <a:p>
            <a:r>
              <a:rPr lang="pt-BR" b="1" dirty="0" err="1" smtClean="0"/>
              <a:t>Arts</a:t>
            </a:r>
            <a:r>
              <a:rPr lang="pt-BR" b="1" dirty="0" smtClean="0"/>
              <a:t>. 578 a 610 da CLT, Art. 8º, IV, da CF e </a:t>
            </a:r>
          </a:p>
          <a:p>
            <a:r>
              <a:rPr lang="pt-BR" b="1" dirty="0" smtClean="0"/>
              <a:t>Decreto-Lei n. 1.166/71</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CONTRIBUIÇÃO SINDICAL</a:t>
            </a:r>
            <a:endParaRPr lang="pt-BR" dirty="0"/>
          </a:p>
        </p:txBody>
      </p:sp>
      <p:sp>
        <p:nvSpPr>
          <p:cNvPr id="3" name="Espaço Reservado para Conteúdo 2"/>
          <p:cNvSpPr>
            <a:spLocks noGrp="1"/>
          </p:cNvSpPr>
          <p:nvPr>
            <p:ph idx="1"/>
          </p:nvPr>
        </p:nvSpPr>
        <p:spPr/>
        <p:txBody>
          <a:bodyPr/>
          <a:lstStyle/>
          <a:p>
            <a:r>
              <a:rPr lang="pt-BR" dirty="0" smtClean="0"/>
              <a:t>A Contribuição Sindical Urbana ou Rural, antigo Imposto Sindical, não é um imposto, mas uma contribuição compulsória (obrigatória) que deve ser recolhida anualmente, de uma só vez, a ser paga por todos aqueles que participem das categorias econômicas ou profissionais ou das profissões liberais. </a:t>
            </a:r>
          </a:p>
          <a:p>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5400" dirty="0" smtClean="0"/>
              <a:t/>
            </a:r>
            <a:br>
              <a:rPr lang="pt-BR" sz="5400" dirty="0" smtClean="0"/>
            </a:br>
            <a:r>
              <a:rPr lang="pt-BR" sz="5400" dirty="0" smtClean="0"/>
              <a:t/>
            </a:r>
            <a:br>
              <a:rPr lang="pt-BR" sz="5400" dirty="0" smtClean="0"/>
            </a:br>
            <a:r>
              <a:rPr lang="pt-BR" sz="5400" dirty="0" smtClean="0"/>
              <a:t/>
            </a:r>
            <a:br>
              <a:rPr lang="pt-BR" sz="5400" dirty="0" smtClean="0"/>
            </a:br>
            <a:r>
              <a:rPr lang="pt-BR" sz="5400" dirty="0" smtClean="0"/>
              <a:t/>
            </a:r>
            <a:br>
              <a:rPr lang="pt-BR" sz="5400" dirty="0" smtClean="0"/>
            </a:br>
            <a:r>
              <a:rPr lang="pt-BR" sz="5400" dirty="0" smtClean="0"/>
              <a:t/>
            </a:r>
            <a:br>
              <a:rPr lang="pt-BR" sz="5400" dirty="0" smtClean="0"/>
            </a:br>
            <a:r>
              <a:rPr lang="pt-BR" sz="5400" dirty="0" smtClean="0"/>
              <a:t/>
            </a:r>
            <a:br>
              <a:rPr lang="pt-BR" sz="5400" dirty="0" smtClean="0"/>
            </a:br>
            <a:r>
              <a:rPr lang="pt-BR" sz="4800" dirty="0" smtClean="0"/>
              <a:t>TIPOS DE CONTRIBUIÇÃO SINDICAL:</a:t>
            </a:r>
            <a:endParaRPr lang="pt-BR" dirty="0"/>
          </a:p>
        </p:txBody>
      </p:sp>
      <p:sp>
        <p:nvSpPr>
          <p:cNvPr id="3" name="Espaço Reservado para Conteúdo 2"/>
          <p:cNvSpPr>
            <a:spLocks noGrp="1"/>
          </p:cNvSpPr>
          <p:nvPr>
            <p:ph idx="1"/>
          </p:nvPr>
        </p:nvSpPr>
        <p:spPr/>
        <p:txBody>
          <a:bodyPr>
            <a:normAutofit lnSpcReduction="10000"/>
          </a:bodyPr>
          <a:lstStyle/>
          <a:p>
            <a:pPr algn="just">
              <a:buNone/>
              <a:defRPr/>
            </a:pPr>
            <a:r>
              <a:rPr lang="pt-BR" sz="2800" b="1" dirty="0" smtClean="0"/>
              <a:t>I – Contribuição Sindical Rural</a:t>
            </a:r>
          </a:p>
          <a:p>
            <a:pPr algn="just">
              <a:buNone/>
              <a:defRPr/>
            </a:pPr>
            <a:r>
              <a:rPr lang="pt-BR" sz="2800" b="1" dirty="0" smtClean="0"/>
              <a:t>II- Contribuição Sindical Urbana:</a:t>
            </a:r>
          </a:p>
          <a:p>
            <a:pPr marL="514350" indent="-514350" algn="just">
              <a:buFont typeface="Wingdings" pitchFamily="2" charset="2"/>
              <a:buAutoNum type="alphaLcParenR"/>
              <a:defRPr/>
            </a:pPr>
            <a:r>
              <a:rPr lang="pt-BR" sz="2800" dirty="0" smtClean="0"/>
              <a:t>Categoria Econômica</a:t>
            </a:r>
          </a:p>
          <a:p>
            <a:pPr marL="514350" indent="-514350" algn="just">
              <a:buFont typeface="Wingdings" pitchFamily="2" charset="2"/>
              <a:buAutoNum type="alphaLcParenR"/>
              <a:defRPr/>
            </a:pPr>
            <a:r>
              <a:rPr lang="pt-BR" sz="2800" dirty="0" smtClean="0"/>
              <a:t>Categoria Profissional</a:t>
            </a:r>
          </a:p>
          <a:p>
            <a:pPr marL="514350" indent="-514350" algn="just">
              <a:buFont typeface="Wingdings" pitchFamily="2" charset="2"/>
              <a:buAutoNum type="alphaLcParenR"/>
              <a:defRPr/>
            </a:pPr>
            <a:r>
              <a:rPr lang="pt-BR" sz="2800" dirty="0" smtClean="0"/>
              <a:t>Profissão Liberal</a:t>
            </a:r>
          </a:p>
          <a:p>
            <a:pPr algn="just">
              <a:buNone/>
              <a:defRPr/>
            </a:pPr>
            <a:r>
              <a:rPr lang="pt-BR" sz="2800" dirty="0" smtClean="0"/>
              <a:t>   </a:t>
            </a:r>
            <a:r>
              <a:rPr lang="pt-BR" sz="2800" b="1" dirty="0" smtClean="0"/>
              <a:t>Abordaremos apenas a Contribuição Sindical:</a:t>
            </a:r>
          </a:p>
          <a:p>
            <a:pPr algn="just">
              <a:buFont typeface="Wingdings" pitchFamily="2" charset="2"/>
              <a:buChar char="Ø"/>
              <a:defRPr/>
            </a:pPr>
            <a:r>
              <a:rPr lang="pt-BR" sz="2800" b="1" dirty="0" smtClean="0"/>
              <a:t>Categoria Profissional</a:t>
            </a:r>
          </a:p>
          <a:p>
            <a:pPr algn="just">
              <a:buFont typeface="Wingdings" pitchFamily="2" charset="2"/>
              <a:buChar char="Ø"/>
              <a:defRPr/>
            </a:pPr>
            <a:r>
              <a:rPr lang="pt-BR" sz="2800" b="1" dirty="0" smtClean="0"/>
              <a:t>Profissão Liberal – Engenheiro – Categoria Diferenciada</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 de Distribuição</a:t>
            </a:r>
            <a:endParaRPr lang="pt-BR" dirty="0"/>
          </a:p>
        </p:txBody>
      </p:sp>
      <p:sp>
        <p:nvSpPr>
          <p:cNvPr id="3" name="Espaço Reservado para Conteúdo 2"/>
          <p:cNvSpPr>
            <a:spLocks noGrp="1"/>
          </p:cNvSpPr>
          <p:nvPr>
            <p:ph idx="1"/>
          </p:nvPr>
        </p:nvSpPr>
        <p:spPr/>
        <p:txBody>
          <a:bodyPr>
            <a:normAutofit lnSpcReduction="10000"/>
          </a:bodyPr>
          <a:lstStyle/>
          <a:p>
            <a:pPr algn="just">
              <a:lnSpc>
                <a:spcPct val="90000"/>
              </a:lnSpc>
              <a:buNone/>
            </a:pPr>
            <a:r>
              <a:rPr lang="pt-BR" sz="2800" b="1" dirty="0" smtClean="0"/>
              <a:t>Art.589, II, da CLT:</a:t>
            </a:r>
          </a:p>
          <a:p>
            <a:pPr algn="just">
              <a:lnSpc>
                <a:spcPct val="90000"/>
              </a:lnSpc>
              <a:buNone/>
            </a:pPr>
            <a:endParaRPr lang="pt-BR" sz="2800" b="1" dirty="0" smtClean="0"/>
          </a:p>
          <a:p>
            <a:pPr algn="just">
              <a:lnSpc>
                <a:spcPct val="90000"/>
              </a:lnSpc>
            </a:pPr>
            <a:r>
              <a:rPr lang="pt-BR" sz="2800" b="1" dirty="0" smtClean="0"/>
              <a:t>5% (cinco por cento) para a confederação correspondente;</a:t>
            </a:r>
          </a:p>
          <a:p>
            <a:pPr algn="just">
              <a:lnSpc>
                <a:spcPct val="90000"/>
              </a:lnSpc>
            </a:pPr>
            <a:r>
              <a:rPr lang="pt-BR" sz="2800" b="1" dirty="0" smtClean="0"/>
              <a:t>10% (dez por cento) para a central sindical;</a:t>
            </a:r>
          </a:p>
          <a:p>
            <a:pPr algn="just">
              <a:lnSpc>
                <a:spcPct val="90000"/>
              </a:lnSpc>
            </a:pPr>
            <a:r>
              <a:rPr lang="pt-BR" sz="2800" b="1" dirty="0" smtClean="0"/>
              <a:t>15% (quinze por cento) para a federação;</a:t>
            </a:r>
          </a:p>
          <a:p>
            <a:pPr algn="just">
              <a:lnSpc>
                <a:spcPct val="90000"/>
              </a:lnSpc>
            </a:pPr>
            <a:r>
              <a:rPr lang="pt-BR" sz="2800" b="1" dirty="0" smtClean="0"/>
              <a:t>60% (sessenta por cento) para o sindicato respectivo; e</a:t>
            </a:r>
          </a:p>
          <a:p>
            <a:pPr algn="just">
              <a:lnSpc>
                <a:spcPct val="90000"/>
              </a:lnSpc>
            </a:pPr>
            <a:r>
              <a:rPr lang="pt-BR" sz="2800" b="1" dirty="0" smtClean="0"/>
              <a:t>10% (dez por cento) para a ‘Conta Especial Emprego e Salário’;</a:t>
            </a:r>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Forma de Distribuição</a:t>
            </a:r>
            <a:endParaRPr lang="pt-BR" dirty="0"/>
          </a:p>
        </p:txBody>
      </p:sp>
      <p:sp>
        <p:nvSpPr>
          <p:cNvPr id="3" name="Espaço Reservado para Conteúdo 2"/>
          <p:cNvSpPr>
            <a:spLocks noGrp="1"/>
          </p:cNvSpPr>
          <p:nvPr>
            <p:ph idx="1"/>
          </p:nvPr>
        </p:nvSpPr>
        <p:spPr/>
        <p:txBody>
          <a:bodyPr/>
          <a:lstStyle/>
          <a:p>
            <a:r>
              <a:rPr lang="pt-BR" dirty="0" smtClean="0"/>
              <a:t>Art. 590 da CLT.:</a:t>
            </a:r>
          </a:p>
          <a:p>
            <a:r>
              <a:rPr lang="pt-BR" dirty="0" smtClean="0"/>
              <a:t>Sem Confederação – % cabe a Federação;</a:t>
            </a:r>
          </a:p>
          <a:p>
            <a:r>
              <a:rPr lang="pt-BR" dirty="0" smtClean="0"/>
              <a:t>Sem Federação - % cabe a Confederação;</a:t>
            </a:r>
          </a:p>
          <a:p>
            <a:r>
              <a:rPr lang="pt-BR" dirty="0" smtClean="0"/>
              <a:t>Sem entidade de grau superior - % cabe a Conta Especial - FAT</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57232"/>
            <a:ext cx="8229600" cy="989856"/>
          </a:xfrm>
        </p:spPr>
        <p:txBody>
          <a:bodyPr>
            <a:noAutofit/>
          </a:bodyPr>
          <a:lstStyle/>
          <a:p>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4000" b="1" dirty="0" smtClean="0"/>
              <a:t/>
            </a:r>
            <a:br>
              <a:rPr lang="pt-BR" sz="4000" b="1" dirty="0" smtClean="0"/>
            </a:br>
            <a:r>
              <a:rPr lang="pt-BR" sz="3600" b="1" dirty="0" smtClean="0"/>
              <a:t>CONTRIBUIÇÃO SINDICAL DO PROFISSIONAL LIBERAL</a:t>
            </a:r>
            <a:endParaRPr lang="pt-BR" sz="3600" dirty="0"/>
          </a:p>
        </p:txBody>
      </p:sp>
      <p:sp>
        <p:nvSpPr>
          <p:cNvPr id="3" name="Espaço Reservado para Conteúdo 2"/>
          <p:cNvSpPr>
            <a:spLocks noGrp="1"/>
          </p:cNvSpPr>
          <p:nvPr>
            <p:ph idx="1"/>
          </p:nvPr>
        </p:nvSpPr>
        <p:spPr/>
        <p:txBody>
          <a:bodyPr>
            <a:normAutofit fontScale="55000" lnSpcReduction="20000"/>
          </a:bodyPr>
          <a:lstStyle/>
          <a:p>
            <a:pPr algn="just">
              <a:lnSpc>
                <a:spcPct val="80000"/>
              </a:lnSpc>
              <a:buNone/>
            </a:pPr>
            <a:endParaRPr lang="pt-BR" sz="3600" b="1" dirty="0" smtClean="0"/>
          </a:p>
          <a:p>
            <a:pPr algn="just">
              <a:lnSpc>
                <a:spcPct val="80000"/>
              </a:lnSpc>
            </a:pPr>
            <a:r>
              <a:rPr lang="pt-BR" sz="3600" b="1" dirty="0" smtClean="0"/>
              <a:t>Todo Profissional Liberal deve recolher a contribuição sindical</a:t>
            </a:r>
          </a:p>
          <a:p>
            <a:pPr algn="just">
              <a:lnSpc>
                <a:spcPct val="80000"/>
              </a:lnSpc>
              <a:buNone/>
            </a:pPr>
            <a:r>
              <a:rPr lang="pt-BR" sz="3600" b="1" dirty="0" smtClean="0"/>
              <a:t>ao respectivo Sindicato da Categoria Profissional para estar apto</a:t>
            </a:r>
          </a:p>
          <a:p>
            <a:pPr algn="just">
              <a:lnSpc>
                <a:spcPct val="80000"/>
              </a:lnSpc>
              <a:buNone/>
            </a:pPr>
            <a:r>
              <a:rPr lang="pt-BR" sz="3600" b="1" dirty="0" smtClean="0"/>
              <a:t> ao exercício Profissional (art. 579 da CLT)</a:t>
            </a:r>
          </a:p>
          <a:p>
            <a:pPr algn="just">
              <a:lnSpc>
                <a:spcPct val="80000"/>
              </a:lnSpc>
            </a:pPr>
            <a:endParaRPr lang="pt-BR" sz="3600" b="1" dirty="0" smtClean="0"/>
          </a:p>
          <a:p>
            <a:pPr algn="just">
              <a:lnSpc>
                <a:spcPct val="80000"/>
              </a:lnSpc>
            </a:pPr>
            <a:r>
              <a:rPr lang="pt-BR" sz="3600" b="1" dirty="0" smtClean="0"/>
              <a:t>O não pagamento da Contribuição Sindical do</a:t>
            </a:r>
          </a:p>
          <a:p>
            <a:pPr algn="just">
              <a:lnSpc>
                <a:spcPct val="80000"/>
              </a:lnSpc>
              <a:buNone/>
            </a:pPr>
            <a:r>
              <a:rPr lang="pt-BR" sz="3600" b="1" dirty="0" smtClean="0"/>
              <a:t>     Profissional Liberal acarreta:</a:t>
            </a:r>
          </a:p>
          <a:p>
            <a:pPr algn="just">
              <a:lnSpc>
                <a:spcPct val="80000"/>
              </a:lnSpc>
              <a:buNone/>
            </a:pPr>
            <a:endParaRPr lang="pt-BR" sz="2700" b="1" dirty="0" smtClean="0"/>
          </a:p>
          <a:p>
            <a:pPr marL="514350" indent="-514350">
              <a:lnSpc>
                <a:spcPct val="80000"/>
              </a:lnSpc>
              <a:buAutoNum type="alphaLcParenR"/>
            </a:pPr>
            <a:r>
              <a:rPr lang="pt-BR" sz="2700" b="1" dirty="0" smtClean="0"/>
              <a:t>suspensão do exercício profissional (Art. 599 da CLT);</a:t>
            </a:r>
          </a:p>
          <a:p>
            <a:pPr marL="514350" indent="-514350">
              <a:lnSpc>
                <a:spcPct val="80000"/>
              </a:lnSpc>
              <a:buAutoNum type="alphaLcParenR"/>
            </a:pPr>
            <a:endParaRPr lang="pt-BR" sz="2700" b="1" dirty="0" smtClean="0"/>
          </a:p>
          <a:p>
            <a:pPr marL="514350" indent="-514350">
              <a:lnSpc>
                <a:spcPct val="80000"/>
              </a:lnSpc>
              <a:buAutoNum type="alphaLcParenR"/>
            </a:pPr>
            <a:r>
              <a:rPr lang="pt-BR" sz="2700" b="1" dirty="0" smtClean="0"/>
              <a:t>sujeição à fiscalização do MTE (Art. 604 da CLT</a:t>
            </a:r>
            <a:r>
              <a:rPr lang="pt-BR" sz="2700" b="1" dirty="0" smtClean="0"/>
              <a:t>);                                                                                   </a:t>
            </a:r>
          </a:p>
          <a:p>
            <a:pPr marL="514350" indent="-514350">
              <a:lnSpc>
                <a:spcPct val="80000"/>
              </a:lnSpc>
              <a:buAutoNum type="alphaLcParenR"/>
            </a:pPr>
            <a:endParaRPr lang="pt-BR" sz="2700" b="1" dirty="0"/>
          </a:p>
          <a:p>
            <a:pPr marL="0" indent="0">
              <a:lnSpc>
                <a:spcPct val="80000"/>
              </a:lnSpc>
              <a:buNone/>
            </a:pPr>
            <a:r>
              <a:rPr lang="pt-BR" sz="2700" b="1" dirty="0" smtClean="0">
                <a:solidFill>
                  <a:schemeClr val="bg2">
                    <a:lumMod val="50000"/>
                  </a:schemeClr>
                </a:solidFill>
              </a:rPr>
              <a:t>c)        </a:t>
            </a:r>
            <a:r>
              <a:rPr lang="pt-BR" sz="2700" dirty="0" smtClean="0"/>
              <a:t>impedimento </a:t>
            </a:r>
            <a:r>
              <a:rPr lang="pt-BR" sz="2700" dirty="0" smtClean="0"/>
              <a:t>às concorrências públicas ou administrativas, sob pena de nulidade </a:t>
            </a:r>
          </a:p>
          <a:p>
            <a:pPr marL="514350" indent="-514350" algn="just">
              <a:lnSpc>
                <a:spcPct val="80000"/>
              </a:lnSpc>
              <a:buNone/>
            </a:pPr>
            <a:r>
              <a:rPr lang="pt-BR" sz="2700" b="1" dirty="0" smtClean="0"/>
              <a:t>dos atos praticados (Art. 607 e §único do Art. 608 da CLT</a:t>
            </a:r>
            <a:r>
              <a:rPr lang="pt-BR" sz="2700" b="1" dirty="0" smtClean="0"/>
              <a:t>);</a:t>
            </a:r>
          </a:p>
          <a:p>
            <a:pPr marL="514350" indent="-514350" algn="just">
              <a:lnSpc>
                <a:spcPct val="80000"/>
              </a:lnSpc>
              <a:buNone/>
            </a:pPr>
            <a:endParaRPr lang="pt-BR" sz="2700" b="1" dirty="0"/>
          </a:p>
          <a:p>
            <a:pPr marL="514350" indent="-514350" algn="just">
              <a:lnSpc>
                <a:spcPct val="80000"/>
              </a:lnSpc>
              <a:buNone/>
            </a:pPr>
            <a:r>
              <a:rPr lang="pt-BR" sz="2700" b="1" dirty="0" smtClean="0">
                <a:solidFill>
                  <a:schemeClr val="bg2">
                    <a:lumMod val="50000"/>
                  </a:schemeClr>
                </a:solidFill>
              </a:rPr>
              <a:t>d</a:t>
            </a:r>
            <a:r>
              <a:rPr lang="pt-BR" sz="2700" b="1" smtClean="0">
                <a:solidFill>
                  <a:schemeClr val="bg2">
                    <a:lumMod val="50000"/>
                  </a:schemeClr>
                </a:solidFill>
              </a:rPr>
              <a:t>)       </a:t>
            </a:r>
            <a:r>
              <a:rPr lang="pt-BR" sz="2700" b="1" smtClean="0"/>
              <a:t>as </a:t>
            </a:r>
            <a:r>
              <a:rPr lang="pt-BR" sz="2700" b="1" dirty="0" smtClean="0"/>
              <a:t>repartições federais, estaduais ou municipais não concederão registro ou licenças</a:t>
            </a:r>
          </a:p>
          <a:p>
            <a:pPr marL="514350" indent="-514350" algn="just">
              <a:lnSpc>
                <a:spcPct val="80000"/>
              </a:lnSpc>
              <a:buNone/>
            </a:pPr>
            <a:r>
              <a:rPr lang="pt-BR" sz="2700" b="1" dirty="0" smtClean="0"/>
              <a:t> para funcionamento ou renovação de atividades aos estabelecimentos de empregadores e</a:t>
            </a:r>
          </a:p>
          <a:p>
            <a:pPr marL="514350" indent="-514350" algn="just">
              <a:lnSpc>
                <a:spcPct val="80000"/>
              </a:lnSpc>
              <a:buNone/>
            </a:pPr>
            <a:r>
              <a:rPr lang="pt-BR" sz="2700" b="1" dirty="0" smtClean="0"/>
              <a:t> aos escritórios ou congêneres dos agentes ou trabalhadores autônomos e profissionais</a:t>
            </a:r>
          </a:p>
          <a:p>
            <a:pPr marL="514350" indent="-514350" algn="just">
              <a:lnSpc>
                <a:spcPct val="80000"/>
              </a:lnSpc>
              <a:buNone/>
            </a:pPr>
            <a:r>
              <a:rPr lang="pt-BR" sz="2700" b="1" dirty="0" smtClean="0"/>
              <a:t> liberais, nem concederão alvarás de licença ou localização, sem que sejam exibidas as</a:t>
            </a:r>
          </a:p>
          <a:p>
            <a:pPr marL="514350" indent="-514350" algn="just">
              <a:lnSpc>
                <a:spcPct val="80000"/>
              </a:lnSpc>
              <a:buNone/>
            </a:pPr>
            <a:r>
              <a:rPr lang="pt-BR" sz="2700" b="1" dirty="0" smtClean="0"/>
              <a:t> provas de quitação da contribuição sindical. A não observância acarretará de pleno </a:t>
            </a:r>
          </a:p>
          <a:p>
            <a:pPr marL="514350" indent="-514350" algn="just">
              <a:lnSpc>
                <a:spcPct val="80000"/>
              </a:lnSpc>
              <a:buNone/>
            </a:pPr>
            <a:r>
              <a:rPr lang="pt-BR" sz="2700" b="1" dirty="0" smtClean="0"/>
              <a:t>direito a nulidade dos atos.(Art. 608 e parágrafo único da CLT)</a:t>
            </a:r>
          </a:p>
          <a:p>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TotalTime>
  <Words>1192</Words>
  <Application>Microsoft Office PowerPoint</Application>
  <PresentationFormat>Apresentação na tela (4:3)</PresentationFormat>
  <Paragraphs>112</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Fluxo</vt:lpstr>
      <vt:lpstr>CONTRIBUIÇÕES SINDICAIS</vt:lpstr>
      <vt:lpstr>Aspectos Gerais</vt:lpstr>
      <vt:lpstr>Modalidades de Contribuições</vt:lpstr>
      <vt:lpstr>CONTRIBUIÇÃO SINDICAL</vt:lpstr>
      <vt:lpstr>CONTRIBUIÇÃO SINDICAL</vt:lpstr>
      <vt:lpstr>      TIPOS DE CONTRIBUIÇÃO SINDICAL:</vt:lpstr>
      <vt:lpstr>Forma de Distribuição</vt:lpstr>
      <vt:lpstr>Forma de Distribuição</vt:lpstr>
      <vt:lpstr>         CONTRIBUIÇÃO SINDICAL DO PROFISSIONAL LIBERAL</vt:lpstr>
      <vt:lpstr>    Valor da Contribuição Sindical do Profissional Liberal</vt:lpstr>
      <vt:lpstr>Guia de Recolhimento da Contribuição Sindical - GRCS</vt:lpstr>
      <vt:lpstr>CONTRIBUIÇÃO ASSISTENCIAL</vt:lpstr>
      <vt:lpstr>Contribuição Assistencial</vt:lpstr>
      <vt:lpstr>Fundamento Legal</vt:lpstr>
      <vt:lpstr>Direito de oposição</vt:lpstr>
      <vt:lpstr>Contribuição Confederativa</vt:lpstr>
      <vt:lpstr>Contribuição Confederativa</vt:lpstr>
      <vt:lpstr>Destinação da Contribuição</vt:lpstr>
      <vt:lpstr>Contribuição Associativa</vt:lpstr>
      <vt:lpstr>Natureza da Contribuição</vt:lpstr>
      <vt:lpstr>Fundamento Legal</vt:lpstr>
      <vt:lpstr>Destinação da Contribuição Associativa</vt:lpstr>
      <vt:lpstr>CONCLUSÃO</vt:lpstr>
      <vt:lpstr>FIM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CONTRIBUIÇÕES SINDICAIS</dc:title>
  <dc:creator>Karen</dc:creator>
  <cp:lastModifiedBy>Usuário do Windows</cp:lastModifiedBy>
  <cp:revision>35</cp:revision>
  <dcterms:created xsi:type="dcterms:W3CDTF">2015-10-27T17:00:29Z</dcterms:created>
  <dcterms:modified xsi:type="dcterms:W3CDTF">2015-11-07T10:49:20Z</dcterms:modified>
</cp:coreProperties>
</file>