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2"/>
  </p:notesMasterIdLst>
  <p:sldIdLst>
    <p:sldId id="256" r:id="rId2"/>
    <p:sldId id="290" r:id="rId3"/>
    <p:sldId id="294" r:id="rId4"/>
    <p:sldId id="295" r:id="rId5"/>
    <p:sldId id="297" r:id="rId6"/>
    <p:sldId id="289" r:id="rId7"/>
    <p:sldId id="298" r:id="rId8"/>
    <p:sldId id="301" r:id="rId9"/>
    <p:sldId id="308" r:id="rId10"/>
    <p:sldId id="296" r:id="rId11"/>
    <p:sldId id="299" r:id="rId12"/>
    <p:sldId id="302" r:id="rId13"/>
    <p:sldId id="303" r:id="rId14"/>
    <p:sldId id="304" r:id="rId15"/>
    <p:sldId id="305" r:id="rId16"/>
    <p:sldId id="306" r:id="rId17"/>
    <p:sldId id="307" r:id="rId18"/>
    <p:sldId id="300" r:id="rId19"/>
    <p:sldId id="292" r:id="rId20"/>
    <p:sldId id="285" r:id="rId2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B51216-6468-413F-B086-F05F44DD7690}" type="datetimeFigureOut">
              <a:rPr lang="pt-BR" smtClean="0"/>
              <a:t>15/09/2014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7243D5-50FD-4E68-9C4F-A238744274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2879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7243D5-50FD-4E68-9C4F-A238744274E1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8899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7DD33-1440-47FE-944C-F947165EFCB9}" type="datetimeFigureOut">
              <a:rPr lang="pt-BR" smtClean="0"/>
              <a:t>15/09/2014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A8308-4E91-461B-8513-CC5136546DBC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7DD33-1440-47FE-944C-F947165EFCB9}" type="datetimeFigureOut">
              <a:rPr lang="pt-BR" smtClean="0"/>
              <a:t>15/09/2014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A8308-4E91-461B-8513-CC5136546DB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7DD33-1440-47FE-944C-F947165EFCB9}" type="datetimeFigureOut">
              <a:rPr lang="pt-BR" smtClean="0"/>
              <a:t>15/09/2014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A8308-4E91-461B-8513-CC5136546DB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7DD33-1440-47FE-944C-F947165EFCB9}" type="datetimeFigureOut">
              <a:rPr lang="pt-BR" smtClean="0"/>
              <a:t>15/09/2014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A8308-4E91-461B-8513-CC5136546DBC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7DD33-1440-47FE-944C-F947165EFCB9}" type="datetimeFigureOut">
              <a:rPr lang="pt-BR" smtClean="0"/>
              <a:t>15/09/2014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A8308-4E91-461B-8513-CC5136546DB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7DD33-1440-47FE-944C-F947165EFCB9}" type="datetimeFigureOut">
              <a:rPr lang="pt-BR" smtClean="0"/>
              <a:t>15/09/2014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A8308-4E91-461B-8513-CC5136546DB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7DD33-1440-47FE-944C-F947165EFCB9}" type="datetimeFigureOut">
              <a:rPr lang="pt-BR" smtClean="0"/>
              <a:t>15/09/2014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A8308-4E91-461B-8513-CC5136546DB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7DD33-1440-47FE-944C-F947165EFCB9}" type="datetimeFigureOut">
              <a:rPr lang="pt-BR" smtClean="0"/>
              <a:t>15/09/2014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A8308-4E91-461B-8513-CC5136546DB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7DD33-1440-47FE-944C-F947165EFCB9}" type="datetimeFigureOut">
              <a:rPr lang="pt-BR" smtClean="0"/>
              <a:t>15/09/2014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A8308-4E91-461B-8513-CC5136546DB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7DD33-1440-47FE-944C-F947165EFCB9}" type="datetimeFigureOut">
              <a:rPr lang="pt-BR" smtClean="0"/>
              <a:t>15/09/2014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A8308-4E91-461B-8513-CC5136546DB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7DD33-1440-47FE-944C-F947165EFCB9}" type="datetimeFigureOut">
              <a:rPr lang="pt-BR" smtClean="0"/>
              <a:t>15/09/2014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A8308-4E91-461B-8513-CC5136546DB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83A7DD33-1440-47FE-944C-F947165EFCB9}" type="datetimeFigureOut">
              <a:rPr lang="pt-BR" smtClean="0"/>
              <a:t>15/09/2014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D15A8308-4E91-461B-8513-CC5136546DBC}" type="slidenum">
              <a:rPr lang="pt-BR" smtClean="0"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prt15.mpt.gov.br/site/noticias.php?mat_id=12909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nalto.gov.br/ccivil_03/LEIS/L6514.htm#art193" TargetMode="External"/><Relationship Id="rId2" Type="http://schemas.openxmlformats.org/officeDocument/2006/relationships/hyperlink" Target="http://www.planalto.gov.br/ccivil_03/_Ato2011-2014/2012/Lei/L12740.htm#art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pt-BR" sz="3600" dirty="0">
              <a:solidFill>
                <a:srgbClr val="FFC000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692697"/>
            <a:ext cx="7772400" cy="1224136"/>
          </a:xfrm>
        </p:spPr>
        <p:txBody>
          <a:bodyPr/>
          <a:lstStyle/>
          <a:p>
            <a:r>
              <a:rPr lang="pt-BR" dirty="0">
                <a:solidFill>
                  <a:srgbClr val="FFC000"/>
                </a:solidFill>
              </a:rPr>
              <a:t>A visão do MPT sobre </a:t>
            </a:r>
            <a:r>
              <a:rPr lang="pt-BR" dirty="0" smtClean="0">
                <a:solidFill>
                  <a:srgbClr val="FFC000"/>
                </a:solidFill>
              </a:rPr>
              <a:t>os adicionais  </a:t>
            </a:r>
            <a:r>
              <a:rPr lang="pt-BR" dirty="0" smtClean="0">
                <a:solidFill>
                  <a:srgbClr val="FFC000"/>
                </a:solidFill>
              </a:rPr>
              <a:t>-perspectiva </a:t>
            </a:r>
            <a:r>
              <a:rPr lang="pt-BR" dirty="0" smtClean="0">
                <a:solidFill>
                  <a:srgbClr val="FFC000"/>
                </a:solidFill>
              </a:rPr>
              <a:t>JURÍDICA E social</a:t>
            </a:r>
            <a:endParaRPr lang="pt-BR" dirty="0">
              <a:solidFill>
                <a:srgbClr val="FFC000"/>
              </a:solidFill>
            </a:endParaRPr>
          </a:p>
        </p:txBody>
      </p:sp>
      <p:pic>
        <p:nvPicPr>
          <p:cNvPr id="2050" name="Picture 2" descr="C:\Users\MPT\Desktop\fotos para ppt\peixe e anzo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348880"/>
            <a:ext cx="6768752" cy="3293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015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490066"/>
          </a:xfrm>
        </p:spPr>
        <p:txBody>
          <a:bodyPr/>
          <a:lstStyle/>
          <a:p>
            <a:r>
              <a:rPr lang="pt-BR" dirty="0" smtClean="0">
                <a:solidFill>
                  <a:srgbClr val="FFC000"/>
                </a:solidFill>
              </a:rPr>
              <a:t>  </a:t>
            </a:r>
            <a:endParaRPr lang="pt-BR" dirty="0">
              <a:solidFill>
                <a:srgbClr val="FFC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609600" y="1052736"/>
            <a:ext cx="7924800" cy="4662264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2200" b="1" spc="0" dirty="0" smtClean="0"/>
              <a:t>Súmula 361 </a:t>
            </a:r>
            <a:r>
              <a:rPr lang="pt-BR" sz="2200" b="1" spc="0" dirty="0"/>
              <a:t>do </a:t>
            </a:r>
            <a:r>
              <a:rPr lang="pt-BR" sz="2200" b="1" spc="0" dirty="0" smtClean="0"/>
              <a:t>TST:  </a:t>
            </a:r>
            <a:r>
              <a:rPr lang="pt-BR" sz="2200" spc="0" dirty="0" smtClean="0"/>
              <a:t>ADICIONAL </a:t>
            </a:r>
            <a:r>
              <a:rPr lang="pt-BR" sz="2200" spc="0" dirty="0"/>
              <a:t>DE PERICULOSIDADE. </a:t>
            </a:r>
            <a:r>
              <a:rPr lang="pt-BR" sz="2200" spc="0" dirty="0" smtClean="0"/>
              <a:t>ELETRICITÁRIOS</a:t>
            </a:r>
            <a:r>
              <a:rPr lang="pt-BR" sz="2200" spc="0" dirty="0"/>
              <a:t>. EXPOSIÇÃO </a:t>
            </a:r>
            <a:r>
              <a:rPr lang="pt-BR" sz="2200" spc="0" dirty="0" smtClean="0"/>
              <a:t>INTERMITENTE. O </a:t>
            </a:r>
            <a:r>
              <a:rPr lang="pt-BR" sz="2200" spc="0" dirty="0"/>
              <a:t>trabalho exercido em condições perigosas, </a:t>
            </a:r>
            <a:r>
              <a:rPr lang="pt-BR" sz="2200" spc="0" dirty="0">
                <a:solidFill>
                  <a:srgbClr val="FFC000"/>
                </a:solidFill>
              </a:rPr>
              <a:t>embora de forma intermitente, dá direito ao empregado a receber o adicional de periculosidade de forma integral</a:t>
            </a:r>
            <a:r>
              <a:rPr lang="pt-BR" sz="2200" spc="0" dirty="0"/>
              <a:t>, porque a Lei nº 7.369, de 20.09.1985, não estabeleceu nenhuma proporcionalidade em relação ao seu pagamento</a:t>
            </a:r>
            <a:r>
              <a:rPr lang="pt-BR" sz="2200" spc="0" dirty="0" smtClean="0"/>
              <a:t>.</a:t>
            </a:r>
          </a:p>
          <a:p>
            <a:pPr algn="just"/>
            <a:endParaRPr lang="pt-BR" sz="2200" spc="0" dirty="0"/>
          </a:p>
          <a:p>
            <a:pPr algn="just"/>
            <a:r>
              <a:rPr lang="pt-BR" sz="2200" b="1" spc="0" dirty="0" smtClean="0"/>
              <a:t>Súmula 364 </a:t>
            </a:r>
            <a:r>
              <a:rPr lang="pt-BR" sz="2200" b="1" spc="0" dirty="0"/>
              <a:t>do </a:t>
            </a:r>
            <a:r>
              <a:rPr lang="pt-BR" sz="2200" b="1" spc="0" dirty="0" smtClean="0"/>
              <a:t>TST: </a:t>
            </a:r>
            <a:r>
              <a:rPr lang="pt-BR" sz="2200" spc="0" dirty="0" smtClean="0"/>
              <a:t>ADICIONAL </a:t>
            </a:r>
            <a:r>
              <a:rPr lang="pt-BR" sz="2200" spc="0" dirty="0"/>
              <a:t>DE PERICULOSIDADE. EXPOSIÇÃO EVENTUAL, PERMANENTE </a:t>
            </a:r>
            <a:r>
              <a:rPr lang="pt-BR" sz="2200" spc="0" dirty="0" smtClean="0"/>
              <a:t>E </a:t>
            </a:r>
            <a:r>
              <a:rPr lang="pt-BR" sz="2200" spc="0" dirty="0" err="1" smtClean="0"/>
              <a:t>INTERMITENTE.Tem</a:t>
            </a:r>
            <a:r>
              <a:rPr lang="pt-BR" sz="2200" spc="0" dirty="0" smtClean="0"/>
              <a:t> </a:t>
            </a:r>
            <a:r>
              <a:rPr lang="pt-BR" sz="2200" spc="0" dirty="0"/>
              <a:t>direito ao adicional de periculosidade o empregado exposto permanentemente ou que, </a:t>
            </a:r>
            <a:r>
              <a:rPr lang="pt-BR" sz="2200" spc="0" dirty="0">
                <a:solidFill>
                  <a:srgbClr val="FFC000"/>
                </a:solidFill>
              </a:rPr>
              <a:t>de forma intermitente, </a:t>
            </a:r>
            <a:r>
              <a:rPr lang="pt-BR" sz="2200" spc="0" dirty="0"/>
              <a:t>sujeita-se a condições de risco. </a:t>
            </a:r>
            <a:r>
              <a:rPr lang="pt-BR" sz="2200" spc="0" dirty="0">
                <a:solidFill>
                  <a:srgbClr val="FFC000"/>
                </a:solidFill>
              </a:rPr>
              <a:t>Indevido, apenas, quando o contato dá-se de forma eventual</a:t>
            </a:r>
            <a:r>
              <a:rPr lang="pt-BR" sz="2200" spc="0" dirty="0"/>
              <a:t>, assim considerado o fortuito, ou o que, sendo habitual, dá-se por tempo extremamente reduzido. 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4941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922114"/>
          </a:xfrm>
        </p:spPr>
        <p:txBody>
          <a:bodyPr/>
          <a:lstStyle/>
          <a:p>
            <a:r>
              <a:rPr lang="pt-BR" dirty="0" smtClean="0">
                <a:solidFill>
                  <a:srgbClr val="FFC000"/>
                </a:solidFill>
              </a:rPr>
              <a:t> 	   </a:t>
            </a:r>
            <a:r>
              <a:rPr lang="pt-BR" dirty="0" err="1" smtClean="0">
                <a:solidFill>
                  <a:srgbClr val="FFC000"/>
                </a:solidFill>
              </a:rPr>
              <a:t>clt</a:t>
            </a:r>
            <a:r>
              <a:rPr lang="pt-BR" dirty="0" smtClean="0">
                <a:solidFill>
                  <a:srgbClr val="FFC000"/>
                </a:solidFill>
              </a:rPr>
              <a:t>: Exposição permanente </a:t>
            </a:r>
            <a:endParaRPr lang="pt-BR" dirty="0">
              <a:solidFill>
                <a:srgbClr val="FFC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000" dirty="0" smtClean="0">
                <a:solidFill>
                  <a:srgbClr val="FFC000"/>
                </a:solidFill>
              </a:rPr>
              <a:t>Redação Anterior:</a:t>
            </a:r>
            <a:endParaRPr lang="pt-BR" sz="2000" dirty="0">
              <a:solidFill>
                <a:srgbClr val="FFC000"/>
              </a:solidFill>
            </a:endParaRPr>
          </a:p>
          <a:p>
            <a:pPr marL="0" indent="0" algn="just">
              <a:buNone/>
            </a:pPr>
            <a:r>
              <a:rPr lang="pt-BR" sz="2000" dirty="0" smtClean="0"/>
              <a:t>Art.193. </a:t>
            </a:r>
            <a:r>
              <a:rPr lang="pt-BR" sz="2000" dirty="0"/>
              <a:t>São consideradas atividades ou operações perigosas, na forma da regulamentação aprovada pelo Ministério do Trabalho, aquelas que, por sua natureza ou métodos de trabalho, impliquem o </a:t>
            </a:r>
            <a:r>
              <a:rPr lang="pt-BR" sz="2000" dirty="0">
                <a:solidFill>
                  <a:srgbClr val="FFC000"/>
                </a:solidFill>
              </a:rPr>
              <a:t>contato permanente</a:t>
            </a:r>
            <a:r>
              <a:rPr lang="pt-BR" sz="2000" dirty="0"/>
              <a:t> com inflamáveis ou explosivos em condições de risco acentuado. </a:t>
            </a:r>
            <a:endParaRPr lang="pt-BR" sz="2000" dirty="0">
              <a:solidFill>
                <a:srgbClr val="FFC000"/>
              </a:solidFill>
            </a:endParaRPr>
          </a:p>
          <a:p>
            <a:pPr marL="0" indent="0" algn="just">
              <a:buNone/>
            </a:pPr>
            <a:r>
              <a:rPr lang="pt-BR" sz="2000" dirty="0" smtClean="0">
                <a:solidFill>
                  <a:srgbClr val="FFC000"/>
                </a:solidFill>
              </a:rPr>
              <a:t>Redação atual:</a:t>
            </a:r>
            <a:endParaRPr lang="pt-BR" sz="2000" dirty="0">
              <a:solidFill>
                <a:srgbClr val="FFC000"/>
              </a:solidFill>
            </a:endParaRPr>
          </a:p>
          <a:p>
            <a:pPr marL="0" indent="0" algn="just">
              <a:buNone/>
            </a:pPr>
            <a:r>
              <a:rPr lang="pt-BR" sz="2000" dirty="0" smtClean="0"/>
              <a:t>Art</a:t>
            </a:r>
            <a:r>
              <a:rPr lang="pt-BR" sz="2000" dirty="0"/>
              <a:t>. 193. São consideradas atividades ou operações perigosas, na forma da regulamentação aprovada pelo Ministério do Trabalho e Emprego, aquelas que, por sua natureza ou métodos de trabalho,</a:t>
            </a:r>
            <a:r>
              <a:rPr lang="pt-BR" sz="2000" dirty="0">
                <a:solidFill>
                  <a:srgbClr val="FFC000"/>
                </a:solidFill>
              </a:rPr>
              <a:t> impliquem risco acentuado em virtude de exposição permanente do </a:t>
            </a:r>
            <a:r>
              <a:rPr lang="pt-BR" sz="2000" dirty="0" smtClean="0">
                <a:solidFill>
                  <a:srgbClr val="FFC000"/>
                </a:solidFill>
              </a:rPr>
              <a:t>trabalhador:</a:t>
            </a:r>
          </a:p>
          <a:p>
            <a:pPr marL="0" indent="0" algn="just">
              <a:buNone/>
            </a:pPr>
            <a:endParaRPr lang="pt-BR" sz="2000" dirty="0" smtClean="0">
              <a:solidFill>
                <a:srgbClr val="FFC000"/>
              </a:solidFill>
            </a:endParaRPr>
          </a:p>
          <a:p>
            <a:pPr marL="0" indent="0" algn="just">
              <a:buNone/>
            </a:pPr>
            <a:endParaRPr lang="pt-BR" sz="20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0384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		</a:t>
            </a:r>
            <a:r>
              <a:rPr lang="pt-BR" dirty="0" smtClean="0">
                <a:solidFill>
                  <a:srgbClr val="FFC000"/>
                </a:solidFill>
              </a:rPr>
              <a:t>Tempo de exposição  </a:t>
            </a:r>
            <a:endParaRPr lang="pt-BR" dirty="0">
              <a:solidFill>
                <a:srgbClr val="FFC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just">
              <a:buNone/>
            </a:pPr>
            <a:endParaRPr lang="pt-BR" sz="1800" dirty="0">
              <a:solidFill>
                <a:srgbClr val="FFC000"/>
              </a:solidFill>
            </a:endParaRPr>
          </a:p>
          <a:p>
            <a:pPr marL="0" indent="0" algn="just">
              <a:buNone/>
            </a:pPr>
            <a:r>
              <a:rPr lang="pt-BR" sz="2400" dirty="0">
                <a:solidFill>
                  <a:srgbClr val="FFC000"/>
                </a:solidFill>
              </a:rPr>
              <a:t>Anexo 4 da NR16: O trabalho intermitente é equiparado à exposição permanente para fins de pagamento integral do adicional de periculosidade nos meses em que houver exposição</a:t>
            </a:r>
            <a:r>
              <a:rPr lang="pt-BR" sz="2400" dirty="0"/>
              <a:t>, excluída a exposição eventual, assim considerado o caso fortuito ou que não faça parte da rotina.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4222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pt-BR" dirty="0" smtClean="0">
                <a:solidFill>
                  <a:srgbClr val="FFC000"/>
                </a:solidFill>
              </a:rPr>
              <a:t>hipótese de cabimento: SISTEMA </a:t>
            </a:r>
            <a:r>
              <a:rPr lang="pt-BR" dirty="0" smtClean="0">
                <a:solidFill>
                  <a:srgbClr val="FFC000"/>
                </a:solidFill>
              </a:rPr>
              <a:t>ELÉTRICO DE </a:t>
            </a:r>
            <a:r>
              <a:rPr lang="pt-BR" dirty="0" smtClean="0">
                <a:solidFill>
                  <a:srgbClr val="FFC000"/>
                </a:solidFill>
              </a:rPr>
              <a:t>POTÊNCIA (SEP)</a:t>
            </a:r>
            <a:endParaRPr lang="pt-BR" dirty="0">
              <a:solidFill>
                <a:srgbClr val="FFC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t-BR" b="1" dirty="0" err="1" smtClean="0"/>
              <a:t>Oj</a:t>
            </a:r>
            <a:r>
              <a:rPr lang="pt-BR" b="1" dirty="0" smtClean="0"/>
              <a:t> 324 SDI 1 DO TST. </a:t>
            </a:r>
            <a:r>
              <a:rPr lang="pt-BR" b="1" dirty="0"/>
              <a:t>ADICIONAL DE PERICULOSIDADE. SISTEMA ELÉTRICO DE POTÊNCIA. DECRETO Nº 93.412/86, ART. 2º, § 1º (DJ 09.12.2003</a:t>
            </a:r>
            <a:r>
              <a:rPr lang="pt-BR" b="1" dirty="0" smtClean="0"/>
              <a:t>)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>É assegurado o adicional de periculosidade </a:t>
            </a:r>
            <a:r>
              <a:rPr lang="pt-BR" dirty="0">
                <a:solidFill>
                  <a:srgbClr val="FFC000"/>
                </a:solidFill>
              </a:rPr>
              <a:t>apenas aos empregados que trabalham em sistema elétrico de potência em condições de risco</a:t>
            </a:r>
            <a:r>
              <a:rPr lang="pt-BR" dirty="0"/>
              <a:t>, ou que o façam com equipamentos e instalações elétricas similares, que ofereçam risco equivalente, ainda que em unidade consumidora de energia elétrica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pPr algn="just"/>
            <a:r>
              <a:rPr lang="pt-BR" b="1" dirty="0" smtClean="0"/>
              <a:t>OJ 347 SDI 1 DO TST. </a:t>
            </a:r>
            <a:r>
              <a:rPr lang="pt-BR" b="1" dirty="0"/>
              <a:t>ADICIONAL DE PERICULOSIDADE. SISTEMA ELÉTRICO DE POTÊNCIA. LEI Nº 7.369, DE 20.09.1985, REGULAMENTADA PELO DECRETO Nº 93.412, DE 14.10.1986. EXTENSÃO DO DIREITO AOS CABISTAS, INSTALADORES E REPARADORES DE LINHAS E APARELHOS EM EMPRESA DE TELEFONIA</a:t>
            </a:r>
            <a:r>
              <a:rPr lang="pt-BR" dirty="0"/>
              <a:t> (</a:t>
            </a:r>
            <a:r>
              <a:rPr lang="pt-BR" b="1" dirty="0" smtClean="0"/>
              <a:t>DJ25.04.2007)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É devido o adicional de periculosidade aos empregados </a:t>
            </a:r>
            <a:r>
              <a:rPr lang="pt-BR" dirty="0" err="1" smtClean="0"/>
              <a:t>cabistas</a:t>
            </a:r>
            <a:r>
              <a:rPr lang="pt-BR" dirty="0" smtClean="0"/>
              <a:t>, instaladores e reparadores de linhas e aparelhos de empresas de telefonia, desde que, no exercício de suas funções, fiquem expostos a </a:t>
            </a:r>
            <a:r>
              <a:rPr lang="pt-BR" dirty="0" smtClean="0">
                <a:solidFill>
                  <a:srgbClr val="FFC000"/>
                </a:solidFill>
              </a:rPr>
              <a:t>condições de risco equivalente ao do trabalho exercido em contato com sistema elétrico de potência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86095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2"/>
                </a:solidFill>
              </a:rPr>
              <a:t>       Anexo </a:t>
            </a:r>
            <a:r>
              <a:rPr lang="pt-BR" dirty="0" smtClean="0">
                <a:solidFill>
                  <a:schemeClr val="tx2"/>
                </a:solidFill>
              </a:rPr>
              <a:t>4 da </a:t>
            </a:r>
            <a:r>
              <a:rPr lang="pt-BR" dirty="0" err="1" smtClean="0">
                <a:solidFill>
                  <a:schemeClr val="tx2"/>
                </a:solidFill>
              </a:rPr>
              <a:t>nr</a:t>
            </a:r>
            <a:r>
              <a:rPr lang="pt-BR" dirty="0" smtClean="0">
                <a:solidFill>
                  <a:schemeClr val="tx2"/>
                </a:solidFill>
              </a:rPr>
              <a:t> </a:t>
            </a:r>
            <a:r>
              <a:rPr lang="pt-BR" dirty="0" smtClean="0">
                <a:solidFill>
                  <a:schemeClr val="tx2"/>
                </a:solidFill>
              </a:rPr>
              <a:t>16 – novas hipóteses</a:t>
            </a:r>
            <a:endParaRPr lang="pt-BR" dirty="0">
              <a:solidFill>
                <a:schemeClr val="tx2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565104"/>
          </a:xfrm>
        </p:spPr>
        <p:txBody>
          <a:bodyPr>
            <a:normAutofit/>
          </a:bodyPr>
          <a:lstStyle/>
          <a:p>
            <a:r>
              <a:rPr lang="pt-BR" sz="1800" dirty="0" smtClean="0"/>
              <a:t>1. Têm </a:t>
            </a:r>
            <a:r>
              <a:rPr lang="pt-BR" sz="1800" dirty="0"/>
              <a:t>direito ao adicional de periculosidade os </a:t>
            </a:r>
            <a:r>
              <a:rPr lang="pt-BR" sz="1800" dirty="0" smtClean="0"/>
              <a:t>trabalhadores</a:t>
            </a:r>
            <a:r>
              <a:rPr lang="pt-BR" sz="1800" dirty="0"/>
              <a:t>: </a:t>
            </a:r>
          </a:p>
          <a:p>
            <a:pPr algn="just"/>
            <a:r>
              <a:rPr lang="pt-BR" sz="1800" dirty="0" smtClean="0"/>
              <a:t>a)que </a:t>
            </a:r>
            <a:r>
              <a:rPr lang="pt-BR" sz="1800" dirty="0"/>
              <a:t>executam atividades ou operações em </a:t>
            </a:r>
            <a:r>
              <a:rPr lang="pt-BR" sz="1800" dirty="0" smtClean="0"/>
              <a:t>instalações ou </a:t>
            </a:r>
            <a:r>
              <a:rPr lang="pt-BR" sz="1800" dirty="0"/>
              <a:t>equipamentos elétricos energizados em alta </a:t>
            </a:r>
            <a:r>
              <a:rPr lang="pt-BR" sz="1800" dirty="0" smtClean="0"/>
              <a:t>tensão</a:t>
            </a:r>
            <a:r>
              <a:rPr lang="pt-BR" sz="1800" dirty="0"/>
              <a:t>; </a:t>
            </a:r>
          </a:p>
          <a:p>
            <a:pPr algn="just"/>
            <a:r>
              <a:rPr lang="pt-BR" sz="1800" dirty="0" smtClean="0"/>
              <a:t>b)que </a:t>
            </a:r>
            <a:r>
              <a:rPr lang="pt-BR" sz="1800" dirty="0"/>
              <a:t>realizam atividades ou operações com </a:t>
            </a:r>
            <a:r>
              <a:rPr lang="pt-BR" sz="1800" dirty="0">
                <a:solidFill>
                  <a:srgbClr val="FFC000"/>
                </a:solidFill>
              </a:rPr>
              <a:t>trabalho </a:t>
            </a:r>
            <a:r>
              <a:rPr lang="pt-BR" sz="1800" dirty="0" smtClean="0">
                <a:solidFill>
                  <a:srgbClr val="FFC000"/>
                </a:solidFill>
              </a:rPr>
              <a:t>em </a:t>
            </a:r>
            <a:r>
              <a:rPr lang="pt-BR" sz="1800" dirty="0">
                <a:solidFill>
                  <a:srgbClr val="FFC000"/>
                </a:solidFill>
              </a:rPr>
              <a:t>proximidade</a:t>
            </a:r>
            <a:r>
              <a:rPr lang="pt-BR" sz="1800" dirty="0"/>
              <a:t>, conforme estabelece a NR-10; </a:t>
            </a:r>
          </a:p>
          <a:p>
            <a:pPr algn="just"/>
            <a:r>
              <a:rPr lang="pt-BR" sz="1800" dirty="0" smtClean="0"/>
              <a:t>c) que </a:t>
            </a:r>
            <a:r>
              <a:rPr lang="pt-BR" sz="1800" dirty="0"/>
              <a:t>realizam atividades ou operações em </a:t>
            </a:r>
            <a:r>
              <a:rPr lang="pt-BR" sz="1800" dirty="0" smtClean="0"/>
              <a:t>instalações ou </a:t>
            </a:r>
            <a:r>
              <a:rPr lang="pt-BR" sz="1800" dirty="0"/>
              <a:t>equipamentos elétricos energizados em baixa </a:t>
            </a:r>
            <a:r>
              <a:rPr lang="pt-BR" sz="1800" dirty="0" smtClean="0"/>
              <a:t>tensão </a:t>
            </a:r>
            <a:r>
              <a:rPr lang="pt-BR" sz="1800" dirty="0"/>
              <a:t>no </a:t>
            </a:r>
            <a:r>
              <a:rPr lang="pt-BR" sz="1800" dirty="0">
                <a:solidFill>
                  <a:srgbClr val="FFC000"/>
                </a:solidFill>
              </a:rPr>
              <a:t>sistema elétrico de consumo - SEC, no </a:t>
            </a:r>
            <a:r>
              <a:rPr lang="pt-BR" sz="1800" dirty="0" smtClean="0">
                <a:solidFill>
                  <a:srgbClr val="FFC000"/>
                </a:solidFill>
              </a:rPr>
              <a:t>caso </a:t>
            </a:r>
            <a:r>
              <a:rPr lang="pt-BR" sz="1800" dirty="0">
                <a:solidFill>
                  <a:srgbClr val="FFC000"/>
                </a:solidFill>
              </a:rPr>
              <a:t>de descumprimento do item 10.2.8 e seus </a:t>
            </a:r>
            <a:r>
              <a:rPr lang="pt-BR" sz="1800" dirty="0" smtClean="0">
                <a:solidFill>
                  <a:srgbClr val="FFC000"/>
                </a:solidFill>
              </a:rPr>
              <a:t>subitens </a:t>
            </a:r>
            <a:r>
              <a:rPr lang="pt-BR" sz="1800" dirty="0">
                <a:solidFill>
                  <a:srgbClr val="FFC000"/>
                </a:solidFill>
              </a:rPr>
              <a:t>da </a:t>
            </a:r>
            <a:r>
              <a:rPr lang="pt-BR" sz="1800" dirty="0" smtClean="0">
                <a:solidFill>
                  <a:srgbClr val="FFC000"/>
                </a:solidFill>
              </a:rPr>
              <a:t>NR10</a:t>
            </a:r>
            <a:r>
              <a:rPr lang="pt-BR" sz="1800" dirty="0" smtClean="0"/>
              <a:t> </a:t>
            </a:r>
            <a:r>
              <a:rPr lang="pt-BR" sz="1800" dirty="0"/>
              <a:t>- Segurança em Instalações e </a:t>
            </a:r>
            <a:r>
              <a:rPr lang="pt-BR" sz="1800" dirty="0" smtClean="0"/>
              <a:t>Serviços </a:t>
            </a:r>
            <a:r>
              <a:rPr lang="pt-BR" sz="1800" dirty="0"/>
              <a:t>em Eletricidade; </a:t>
            </a:r>
          </a:p>
          <a:p>
            <a:pPr algn="just"/>
            <a:r>
              <a:rPr lang="pt-BR" sz="1800" dirty="0" smtClean="0"/>
              <a:t>d</a:t>
            </a:r>
            <a:r>
              <a:rPr lang="pt-BR" sz="1800" dirty="0" smtClean="0"/>
              <a:t>) das </a:t>
            </a:r>
            <a:r>
              <a:rPr lang="pt-BR" sz="1800" dirty="0"/>
              <a:t>empresas que operam em instalações ou </a:t>
            </a:r>
            <a:r>
              <a:rPr lang="pt-BR" sz="1800" dirty="0" smtClean="0"/>
              <a:t>equipamentos </a:t>
            </a:r>
            <a:r>
              <a:rPr lang="pt-BR" sz="1800" dirty="0"/>
              <a:t>integrantes do sistema elétrico de potência </a:t>
            </a:r>
            <a:r>
              <a:rPr lang="pt-BR" sz="1800" dirty="0" smtClean="0"/>
              <a:t>- </a:t>
            </a:r>
            <a:r>
              <a:rPr lang="pt-BR" sz="1800" dirty="0"/>
              <a:t>SEP, bem como suas contratadas, em conformidade </a:t>
            </a:r>
            <a:r>
              <a:rPr lang="pt-BR" sz="1800" dirty="0" smtClean="0"/>
              <a:t>com </a:t>
            </a:r>
            <a:r>
              <a:rPr lang="pt-BR" sz="1800" dirty="0"/>
              <a:t>as atividades e respectivas áreas de risco </a:t>
            </a:r>
            <a:r>
              <a:rPr lang="pt-BR" sz="1800" dirty="0" smtClean="0"/>
              <a:t> descritas </a:t>
            </a:r>
            <a:r>
              <a:rPr lang="pt-BR" sz="1800" dirty="0"/>
              <a:t>no quadro I deste </a:t>
            </a:r>
            <a:r>
              <a:rPr lang="pt-BR" sz="1800" dirty="0" smtClean="0"/>
              <a:t>anexo.</a:t>
            </a:r>
            <a:endParaRPr lang="pt-BR" sz="18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126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                     </a:t>
            </a:r>
            <a:r>
              <a:rPr lang="pt-BR" dirty="0" smtClean="0">
                <a:solidFill>
                  <a:srgbClr val="FFC000"/>
                </a:solidFill>
              </a:rPr>
              <a:t>NR 10 - glossário</a:t>
            </a:r>
            <a:endParaRPr lang="pt-BR" dirty="0">
              <a:solidFill>
                <a:srgbClr val="FFC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pt-BR" sz="2000" dirty="0">
                <a:solidFill>
                  <a:srgbClr val="FFC000"/>
                </a:solidFill>
              </a:rPr>
              <a:t>Alta Tensão (AT</a:t>
            </a:r>
            <a:r>
              <a:rPr lang="pt-BR" sz="2000" dirty="0" smtClean="0">
                <a:solidFill>
                  <a:srgbClr val="FFC000"/>
                </a:solidFill>
              </a:rPr>
              <a:t>)</a:t>
            </a:r>
            <a:r>
              <a:rPr lang="pt-BR" sz="2000" dirty="0" smtClean="0"/>
              <a:t>: tensão </a:t>
            </a:r>
            <a:r>
              <a:rPr lang="pt-BR" sz="2000" dirty="0"/>
              <a:t>superior a 1000 volts em corrente alternada ou 1500 volts em corrente contínua, entre </a:t>
            </a:r>
            <a:r>
              <a:rPr lang="pt-BR" sz="2000" dirty="0" smtClean="0"/>
              <a:t>fases </a:t>
            </a:r>
            <a:r>
              <a:rPr lang="pt-BR" sz="2000" dirty="0"/>
              <a:t>ou entre fase e </a:t>
            </a:r>
            <a:r>
              <a:rPr lang="pt-BR" sz="2000" dirty="0" smtClean="0"/>
              <a:t>terra.</a:t>
            </a:r>
          </a:p>
          <a:p>
            <a:r>
              <a:rPr lang="pt-BR" sz="2000" dirty="0">
                <a:solidFill>
                  <a:srgbClr val="FFC000"/>
                </a:solidFill>
              </a:rPr>
              <a:t>Baixa Tensão (BT): </a:t>
            </a:r>
            <a:r>
              <a:rPr lang="pt-BR" sz="2000" dirty="0" smtClean="0"/>
              <a:t>tensão </a:t>
            </a:r>
            <a:r>
              <a:rPr lang="pt-BR" sz="2000" dirty="0"/>
              <a:t>superior a 50 volts em corrente alternada ou 120 volts em corrente contínua e igual </a:t>
            </a:r>
            <a:r>
              <a:rPr lang="pt-BR" sz="2000" dirty="0" smtClean="0"/>
              <a:t>ou </a:t>
            </a:r>
            <a:r>
              <a:rPr lang="pt-BR" sz="2000" dirty="0"/>
              <a:t>inferior a </a:t>
            </a:r>
            <a:r>
              <a:rPr lang="pt-BR" sz="2000" dirty="0" smtClean="0"/>
              <a:t>1000 </a:t>
            </a:r>
            <a:r>
              <a:rPr lang="pt-BR" sz="2000" dirty="0"/>
              <a:t>volts em corrente alternada ou 1500 volts em corrente contínua, entre fases ou entre fase e </a:t>
            </a:r>
            <a:r>
              <a:rPr lang="pt-BR" sz="2000" dirty="0" smtClean="0"/>
              <a:t>terra.</a:t>
            </a:r>
          </a:p>
          <a:p>
            <a:r>
              <a:rPr lang="pt-BR" sz="2000" dirty="0" err="1" smtClean="0">
                <a:solidFill>
                  <a:srgbClr val="FFC000"/>
                </a:solidFill>
              </a:rPr>
              <a:t>Extra-Baixa</a:t>
            </a:r>
            <a:r>
              <a:rPr lang="pt-BR" sz="2000" dirty="0" smtClean="0">
                <a:solidFill>
                  <a:srgbClr val="FFC000"/>
                </a:solidFill>
              </a:rPr>
              <a:t> </a:t>
            </a:r>
            <a:r>
              <a:rPr lang="pt-BR" sz="2000" dirty="0">
                <a:solidFill>
                  <a:srgbClr val="FFC000"/>
                </a:solidFill>
              </a:rPr>
              <a:t>Tensão (EBT</a:t>
            </a:r>
            <a:r>
              <a:rPr lang="pt-BR" sz="2000" dirty="0" smtClean="0">
                <a:solidFill>
                  <a:srgbClr val="FFC000"/>
                </a:solidFill>
              </a:rPr>
              <a:t>): </a:t>
            </a:r>
            <a:r>
              <a:rPr lang="pt-BR" sz="2000" dirty="0" smtClean="0"/>
              <a:t>tensão </a:t>
            </a:r>
            <a:r>
              <a:rPr lang="pt-BR" sz="2000" dirty="0"/>
              <a:t>não superior a </a:t>
            </a:r>
            <a:r>
              <a:rPr lang="pt-BR" sz="2000" dirty="0" smtClean="0"/>
              <a:t>50 volts </a:t>
            </a:r>
            <a:r>
              <a:rPr lang="pt-BR" sz="2000" dirty="0"/>
              <a:t>em corrente alternada ou 120 volts em corrente </a:t>
            </a:r>
            <a:r>
              <a:rPr lang="pt-BR" sz="2000" dirty="0" smtClean="0"/>
              <a:t>contínua</a:t>
            </a:r>
            <a:r>
              <a:rPr lang="pt-BR" sz="2000" dirty="0"/>
              <a:t>, entre fases ou entre fase e terra.</a:t>
            </a:r>
          </a:p>
          <a:p>
            <a:pPr algn="just"/>
            <a:r>
              <a:rPr lang="pt-BR" sz="2000" dirty="0" smtClean="0">
                <a:solidFill>
                  <a:srgbClr val="FFC000"/>
                </a:solidFill>
              </a:rPr>
              <a:t>Trabalho </a:t>
            </a:r>
            <a:r>
              <a:rPr lang="pt-BR" sz="2000" dirty="0">
                <a:solidFill>
                  <a:srgbClr val="FFC000"/>
                </a:solidFill>
              </a:rPr>
              <a:t>em </a:t>
            </a:r>
            <a:r>
              <a:rPr lang="pt-BR" sz="2000" dirty="0" smtClean="0">
                <a:solidFill>
                  <a:srgbClr val="FFC000"/>
                </a:solidFill>
              </a:rPr>
              <a:t>Proximidade</a:t>
            </a:r>
            <a:r>
              <a:rPr lang="pt-BR" sz="2000" dirty="0" smtClean="0"/>
              <a:t>: trabalho </a:t>
            </a:r>
            <a:r>
              <a:rPr lang="pt-BR" sz="2000" dirty="0"/>
              <a:t>durante o qual o trabalhador pode entrar na zona controlada, ainda que </a:t>
            </a:r>
            <a:r>
              <a:rPr lang="pt-BR" sz="2000" dirty="0" smtClean="0"/>
              <a:t> seja </a:t>
            </a:r>
            <a:r>
              <a:rPr lang="pt-BR" sz="2000" dirty="0"/>
              <a:t>com uma parte do seu corpo ou com </a:t>
            </a:r>
            <a:r>
              <a:rPr lang="pt-BR" sz="2000" dirty="0" smtClean="0"/>
              <a:t>extensões </a:t>
            </a:r>
            <a:r>
              <a:rPr lang="pt-BR" sz="2000" dirty="0"/>
              <a:t>condutoras, representadas por materiais, ferramentas ou </a:t>
            </a:r>
            <a:r>
              <a:rPr lang="pt-BR" sz="2000" dirty="0" smtClean="0"/>
              <a:t>equipamentos </a:t>
            </a:r>
            <a:r>
              <a:rPr lang="pt-BR" sz="2000" dirty="0"/>
              <a:t>que manipule.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4232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400" dirty="0" smtClean="0">
                <a:solidFill>
                  <a:srgbClr val="FFC000"/>
                </a:solidFill>
              </a:rPr>
              <a:t>       NR 10 - 10.2.8 </a:t>
            </a:r>
            <a:r>
              <a:rPr lang="pt-BR" sz="2400" dirty="0">
                <a:solidFill>
                  <a:srgbClr val="FFC000"/>
                </a:solidFill>
              </a:rPr>
              <a:t>- MEDIDAS DE PROTEÇÃO COLETIVA</a:t>
            </a:r>
            <a:br>
              <a:rPr lang="pt-BR" sz="2400" dirty="0">
                <a:solidFill>
                  <a:srgbClr val="FFC000"/>
                </a:solidFill>
              </a:rPr>
            </a:br>
            <a:endParaRPr lang="pt-BR" sz="2400" dirty="0">
              <a:solidFill>
                <a:srgbClr val="FFC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609600" y="1412776"/>
            <a:ext cx="7924800" cy="4680520"/>
          </a:xfrm>
        </p:spPr>
        <p:txBody>
          <a:bodyPr>
            <a:normAutofit/>
          </a:bodyPr>
          <a:lstStyle/>
          <a:p>
            <a:pPr algn="just"/>
            <a:r>
              <a:rPr lang="pt-BR" sz="1900" dirty="0" smtClean="0"/>
              <a:t>10.2.8.1 Em </a:t>
            </a:r>
            <a:r>
              <a:rPr lang="pt-BR" sz="1900" dirty="0"/>
              <a:t>todos os serviços </a:t>
            </a:r>
            <a:r>
              <a:rPr lang="pt-BR" sz="1900" dirty="0" smtClean="0"/>
              <a:t>executados </a:t>
            </a:r>
            <a:r>
              <a:rPr lang="pt-BR" sz="1900" dirty="0"/>
              <a:t>em instalações elétricas devem ser previstas e adotadas, prioritariamente, </a:t>
            </a:r>
            <a:r>
              <a:rPr lang="pt-BR" sz="1900" dirty="0" smtClean="0"/>
              <a:t>medidas </a:t>
            </a:r>
            <a:r>
              <a:rPr lang="pt-BR" sz="1900" dirty="0"/>
              <a:t>de proteção coletiva aplicáveis, mediante procedimentos, às atividades a serem desenvolvidas, de forma a </a:t>
            </a:r>
            <a:r>
              <a:rPr lang="pt-BR" sz="1900" dirty="0" smtClean="0"/>
              <a:t>garantir </a:t>
            </a:r>
            <a:r>
              <a:rPr lang="pt-BR" sz="1900" dirty="0"/>
              <a:t>a segurança e a saúde dos trabalhadores.</a:t>
            </a:r>
          </a:p>
          <a:p>
            <a:pPr algn="just"/>
            <a:r>
              <a:rPr lang="pt-BR" sz="1900" dirty="0" smtClean="0"/>
              <a:t>10.2.8.2 As </a:t>
            </a:r>
            <a:r>
              <a:rPr lang="pt-BR" sz="1900" dirty="0"/>
              <a:t>medidas de proteção coletiva compreendem, prioritariamente, a </a:t>
            </a:r>
            <a:r>
              <a:rPr lang="pt-BR" sz="1900" dirty="0" err="1"/>
              <a:t>desenergização</a:t>
            </a:r>
            <a:r>
              <a:rPr lang="pt-BR" sz="1900" dirty="0"/>
              <a:t> elétrica conforme </a:t>
            </a:r>
            <a:r>
              <a:rPr lang="pt-BR" sz="1900" dirty="0" smtClean="0"/>
              <a:t>estabelece </a:t>
            </a:r>
            <a:r>
              <a:rPr lang="pt-BR" sz="1900" dirty="0"/>
              <a:t>esta NR e, na sua impossibilidade, o emprego de tensão de segurança. </a:t>
            </a:r>
          </a:p>
          <a:p>
            <a:pPr algn="just"/>
            <a:r>
              <a:rPr lang="pt-BR" sz="1900" dirty="0" smtClean="0"/>
              <a:t>10.2.8.2.1 Na </a:t>
            </a:r>
            <a:r>
              <a:rPr lang="pt-BR" sz="1900" dirty="0"/>
              <a:t>impossibilidade de implementação do estabelecido no </a:t>
            </a:r>
            <a:r>
              <a:rPr lang="pt-BR" sz="1900" dirty="0" smtClean="0"/>
              <a:t>subitem 10.2.8.2</a:t>
            </a:r>
            <a:r>
              <a:rPr lang="pt-BR" sz="1900" dirty="0"/>
              <a:t>., devem ser utilizadas outras </a:t>
            </a:r>
            <a:r>
              <a:rPr lang="pt-BR" sz="1900" dirty="0" smtClean="0"/>
              <a:t>medidas </a:t>
            </a:r>
            <a:r>
              <a:rPr lang="pt-BR" sz="1900" dirty="0"/>
              <a:t>de proteção coletiva, tais como: isolação das partes vivas, obstáculos, barreiras, sinalização, sistema de </a:t>
            </a:r>
            <a:r>
              <a:rPr lang="pt-BR" sz="1900" dirty="0" smtClean="0"/>
              <a:t>seccionamento </a:t>
            </a:r>
            <a:r>
              <a:rPr lang="pt-BR" sz="1900" dirty="0"/>
              <a:t>automático de alimentação, bloqueio do </a:t>
            </a:r>
            <a:r>
              <a:rPr lang="pt-BR" sz="1900" dirty="0" err="1"/>
              <a:t>religamento</a:t>
            </a:r>
            <a:r>
              <a:rPr lang="pt-BR" sz="1900" dirty="0"/>
              <a:t> automático. </a:t>
            </a:r>
          </a:p>
          <a:p>
            <a:pPr algn="just"/>
            <a:r>
              <a:rPr lang="pt-BR" sz="1900" dirty="0" smtClean="0"/>
              <a:t>10.2.8.3 O </a:t>
            </a:r>
            <a:r>
              <a:rPr lang="pt-BR" sz="1900" dirty="0"/>
              <a:t>aterramento </a:t>
            </a:r>
            <a:r>
              <a:rPr lang="pt-BR" sz="1900" dirty="0" smtClean="0"/>
              <a:t>das </a:t>
            </a:r>
            <a:r>
              <a:rPr lang="pt-BR" sz="1900" dirty="0"/>
              <a:t>instalações elétricas deve ser executado conforme regulamentação estabelecida pelos </a:t>
            </a:r>
            <a:r>
              <a:rPr lang="pt-BR" sz="1900" dirty="0" smtClean="0"/>
              <a:t>órgãos </a:t>
            </a:r>
            <a:r>
              <a:rPr lang="pt-BR" sz="1900" dirty="0"/>
              <a:t>competentes e, na ausência desta, deve atender às Normas Internacionais vigentes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7356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       </a:t>
            </a:r>
            <a:r>
              <a:rPr lang="pt-BR" dirty="0" smtClean="0">
                <a:solidFill>
                  <a:srgbClr val="FFC000"/>
                </a:solidFill>
              </a:rPr>
              <a:t>contratados pelo regime anterior?</a:t>
            </a:r>
            <a:endParaRPr lang="pt-BR" dirty="0">
              <a:solidFill>
                <a:srgbClr val="FFC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pt-BR" sz="2400" dirty="0" smtClean="0"/>
          </a:p>
          <a:p>
            <a:r>
              <a:rPr lang="pt-BR" sz="2400" dirty="0" smtClean="0"/>
              <a:t>Vácuo Legislativo de  08/12/2012 a 16/7/2014, é devido?</a:t>
            </a:r>
          </a:p>
          <a:p>
            <a:pPr algn="just"/>
            <a:r>
              <a:rPr lang="pt-BR" sz="2400" dirty="0" smtClean="0"/>
              <a:t>É cabível a redução do adicional  de periculosidade  pós 08/12/2012</a:t>
            </a:r>
          </a:p>
          <a:p>
            <a:r>
              <a:rPr lang="pt-BR" sz="2400" dirty="0" smtClean="0"/>
              <a:t>Alteração prejudicial do contrato? </a:t>
            </a:r>
            <a:r>
              <a:rPr lang="pt-BR" sz="2400" dirty="0" smtClean="0"/>
              <a:t>(Art.468 </a:t>
            </a:r>
            <a:r>
              <a:rPr lang="pt-BR" sz="2400" dirty="0" smtClean="0"/>
              <a:t>da CLT)</a:t>
            </a:r>
          </a:p>
          <a:p>
            <a:r>
              <a:rPr lang="pt-BR" sz="2400" dirty="0" smtClean="0"/>
              <a:t>Irredutibilidade salarial? Direito Adquirido?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6174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	      </a:t>
            </a:r>
            <a:r>
              <a:rPr lang="pt-BR" dirty="0" smtClean="0">
                <a:solidFill>
                  <a:srgbClr val="FFC000"/>
                </a:solidFill>
              </a:rPr>
              <a:t>Acumulação de adicionais </a:t>
            </a:r>
            <a:endParaRPr lang="pt-BR" dirty="0">
              <a:solidFill>
                <a:srgbClr val="FFC000"/>
              </a:solidFill>
            </a:endParaRP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pt-BR" sz="2000" dirty="0" smtClean="0"/>
          </a:p>
          <a:p>
            <a:r>
              <a:rPr lang="pt-BR" sz="2000" dirty="0" smtClean="0"/>
              <a:t>Art.193 CLT:</a:t>
            </a:r>
          </a:p>
          <a:p>
            <a:pPr marL="0" indent="0" algn="just">
              <a:buNone/>
            </a:pPr>
            <a:r>
              <a:rPr lang="pt-BR" sz="2000" dirty="0"/>
              <a:t> </a:t>
            </a:r>
            <a:r>
              <a:rPr lang="pt-BR" sz="2000" dirty="0" smtClean="0"/>
              <a:t>      § </a:t>
            </a:r>
            <a:r>
              <a:rPr lang="pt-BR" sz="2000" dirty="0"/>
              <a:t>2º - O empregado </a:t>
            </a:r>
            <a:r>
              <a:rPr lang="pt-BR" sz="2000" dirty="0">
                <a:solidFill>
                  <a:srgbClr val="FFC000"/>
                </a:solidFill>
              </a:rPr>
              <a:t>poderá optar pelo adicional de insalubridade </a:t>
            </a:r>
            <a:r>
              <a:rPr lang="pt-BR" sz="2000" dirty="0"/>
              <a:t>que porventura lhe seja </a:t>
            </a:r>
            <a:r>
              <a:rPr lang="pt-BR" sz="2000" dirty="0" smtClean="0"/>
              <a:t>devido. </a:t>
            </a:r>
          </a:p>
          <a:p>
            <a:pPr marL="0" indent="0">
              <a:buNone/>
            </a:pPr>
            <a:r>
              <a:rPr lang="pt-BR" sz="2000" dirty="0" smtClean="0"/>
              <a:t> </a:t>
            </a:r>
          </a:p>
          <a:p>
            <a:r>
              <a:rPr lang="pt-BR" sz="2000" dirty="0" smtClean="0"/>
              <a:t>Posição do TST  </a:t>
            </a:r>
          </a:p>
          <a:p>
            <a:r>
              <a:rPr lang="pt-BR" sz="2000" dirty="0" smtClean="0"/>
              <a:t>Posição dos TRT</a:t>
            </a:r>
          </a:p>
          <a:p>
            <a:r>
              <a:rPr lang="pt-BR" sz="2000" dirty="0" smtClean="0"/>
              <a:t>Posição da doutrina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29843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sz="quarter" idx="13"/>
          </p:nvPr>
        </p:nvSpPr>
        <p:spPr>
          <a:xfrm>
            <a:off x="611560" y="1628800"/>
            <a:ext cx="3888432" cy="3970784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066130"/>
          </a:xfrm>
        </p:spPr>
        <p:txBody>
          <a:bodyPr/>
          <a:lstStyle/>
          <a:p>
            <a:pPr algn="just"/>
            <a:r>
              <a:rPr lang="pt-BR" dirty="0" smtClean="0">
                <a:solidFill>
                  <a:srgbClr val="FFC000"/>
                </a:solidFill>
              </a:rPr>
              <a:t>     </a:t>
            </a:r>
            <a:br>
              <a:rPr lang="pt-BR" dirty="0" smtClean="0">
                <a:solidFill>
                  <a:srgbClr val="FFC000"/>
                </a:solidFill>
              </a:rPr>
            </a:br>
            <a:r>
              <a:rPr lang="pt-BR" dirty="0">
                <a:solidFill>
                  <a:srgbClr val="FFC000"/>
                </a:solidFill>
              </a:rPr>
              <a:t/>
            </a:r>
            <a:br>
              <a:rPr lang="pt-BR" dirty="0">
                <a:solidFill>
                  <a:srgbClr val="FFC000"/>
                </a:solidFill>
              </a:rPr>
            </a:br>
            <a:r>
              <a:rPr lang="pt-BR" dirty="0" smtClean="0">
                <a:solidFill>
                  <a:srgbClr val="FFC000"/>
                </a:solidFill>
              </a:rPr>
              <a:t/>
            </a:r>
            <a:br>
              <a:rPr lang="pt-BR" dirty="0" smtClean="0">
                <a:solidFill>
                  <a:srgbClr val="FFC000"/>
                </a:solidFill>
              </a:rPr>
            </a:br>
            <a:r>
              <a:rPr lang="pt-BR" dirty="0" smtClean="0">
                <a:solidFill>
                  <a:srgbClr val="FFC000"/>
                </a:solidFill>
              </a:rPr>
              <a:t/>
            </a:r>
            <a:br>
              <a:rPr lang="pt-BR" dirty="0" smtClean="0">
                <a:solidFill>
                  <a:srgbClr val="FFC000"/>
                </a:solidFill>
              </a:rPr>
            </a:br>
            <a:r>
              <a:rPr lang="pt-BR" dirty="0">
                <a:solidFill>
                  <a:srgbClr val="FFC000"/>
                </a:solidFill>
              </a:rPr>
              <a:t/>
            </a:r>
            <a:br>
              <a:rPr lang="pt-BR" dirty="0">
                <a:solidFill>
                  <a:srgbClr val="FFC000"/>
                </a:solidFill>
              </a:rPr>
            </a:br>
            <a:r>
              <a:rPr lang="pt-BR" dirty="0" smtClean="0">
                <a:solidFill>
                  <a:srgbClr val="FFC000"/>
                </a:solidFill>
              </a:rPr>
              <a:t/>
            </a:r>
            <a:br>
              <a:rPr lang="pt-BR" dirty="0" smtClean="0">
                <a:solidFill>
                  <a:srgbClr val="FFC000"/>
                </a:solidFill>
              </a:rPr>
            </a:br>
            <a:r>
              <a:rPr lang="pt-BR" dirty="0" smtClean="0">
                <a:solidFill>
                  <a:srgbClr val="FFC000"/>
                </a:solidFill>
              </a:rPr>
              <a:t>monetização do risco. Supressão? Implicações contratuais e no m.a.t.</a:t>
            </a:r>
            <a:endParaRPr lang="pt-BR" dirty="0">
              <a:solidFill>
                <a:srgbClr val="FFC000"/>
              </a:solidFill>
            </a:endParaRPr>
          </a:p>
        </p:txBody>
      </p:sp>
      <p:pic>
        <p:nvPicPr>
          <p:cNvPr id="3074" name="Picture 2" descr="C:\Users\MPT\Desktop\fotos para ppt\eletricitario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28800"/>
            <a:ext cx="3928733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MPT\Desktop\fotos para ppt\eletricitarios.jpg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628800"/>
            <a:ext cx="3816424" cy="4104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342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994122"/>
          </a:xfrm>
        </p:spPr>
        <p:txBody>
          <a:bodyPr/>
          <a:lstStyle/>
          <a:p>
            <a:r>
              <a:rPr lang="pt-BR" dirty="0" smtClean="0">
                <a:solidFill>
                  <a:srgbClr val="FFC000"/>
                </a:solidFill>
              </a:rPr>
              <a:t> 	do ADICIONAL dos eletricitários </a:t>
            </a:r>
            <a:endParaRPr lang="pt-BR" dirty="0">
              <a:solidFill>
                <a:srgbClr val="FFC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pt-BR" sz="2400" dirty="0" smtClean="0"/>
              <a:t>Adicionais – espírito da lei </a:t>
            </a:r>
          </a:p>
          <a:p>
            <a:pPr>
              <a:buFontTx/>
              <a:buChar char="-"/>
            </a:pPr>
            <a:r>
              <a:rPr lang="pt-BR" sz="2400" dirty="0" smtClean="0"/>
              <a:t>Previsão Constitucional</a:t>
            </a:r>
            <a:endParaRPr lang="pt-BR" sz="2400" dirty="0"/>
          </a:p>
          <a:p>
            <a:pPr>
              <a:buFontTx/>
              <a:buChar char="-"/>
            </a:pPr>
            <a:r>
              <a:rPr lang="pt-BR" sz="2400" dirty="0" smtClean="0"/>
              <a:t>Base </a:t>
            </a:r>
            <a:r>
              <a:rPr lang="pt-BR" sz="2400" dirty="0" smtClean="0"/>
              <a:t>de </a:t>
            </a:r>
            <a:r>
              <a:rPr lang="pt-BR" sz="2400" dirty="0" smtClean="0"/>
              <a:t>cálculo. SEP e SEC</a:t>
            </a:r>
            <a:endParaRPr lang="pt-BR" sz="2400" dirty="0" smtClean="0"/>
          </a:p>
          <a:p>
            <a:pPr>
              <a:buFontTx/>
              <a:buChar char="-"/>
            </a:pPr>
            <a:r>
              <a:rPr lang="pt-BR" sz="2400" dirty="0" smtClean="0"/>
              <a:t>Exposição Permanente/intermitente/eventual</a:t>
            </a:r>
          </a:p>
          <a:p>
            <a:pPr>
              <a:buFontTx/>
              <a:buChar char="-"/>
            </a:pPr>
            <a:r>
              <a:rPr lang="pt-BR" sz="2400" dirty="0" smtClean="0"/>
              <a:t>Adin </a:t>
            </a:r>
            <a:r>
              <a:rPr lang="pt-BR" sz="2400" dirty="0" smtClean="0"/>
              <a:t>5013 STF.  Parecer do PGR. Perspectivas</a:t>
            </a:r>
          </a:p>
          <a:p>
            <a:pPr>
              <a:buFontTx/>
              <a:buChar char="-"/>
            </a:pPr>
            <a:r>
              <a:rPr lang="pt-BR" sz="2400" dirty="0" smtClean="0"/>
              <a:t>Vácuo legislativo. Alteração contratual </a:t>
            </a:r>
            <a:endParaRPr lang="pt-BR" sz="2400" dirty="0" smtClean="0"/>
          </a:p>
          <a:p>
            <a:pPr>
              <a:buFontTx/>
              <a:buChar char="-"/>
            </a:pPr>
            <a:r>
              <a:rPr lang="pt-BR" sz="2400" dirty="0"/>
              <a:t>Acumulação de Adicionais Insalubridade e </a:t>
            </a:r>
            <a:r>
              <a:rPr lang="pt-BR" sz="2400" dirty="0" smtClean="0"/>
              <a:t>Periculosidade</a:t>
            </a:r>
          </a:p>
          <a:p>
            <a:pPr>
              <a:buFontTx/>
              <a:buChar char="-"/>
            </a:pPr>
            <a:r>
              <a:rPr lang="pt-BR" sz="2400" dirty="0" smtClean="0"/>
              <a:t>Os adicionais devem ser suprimidos?</a:t>
            </a:r>
            <a:endParaRPr lang="pt-BR" sz="2400" dirty="0"/>
          </a:p>
          <a:p>
            <a:pPr>
              <a:buFontTx/>
              <a:buChar char="-"/>
            </a:pPr>
            <a:endParaRPr lang="pt-BR" sz="2400" dirty="0" smtClean="0"/>
          </a:p>
          <a:p>
            <a:pPr>
              <a:buFontTx/>
              <a:buChar char="-"/>
            </a:pPr>
            <a:endParaRPr lang="pt-BR" sz="2400" dirty="0" smtClean="0"/>
          </a:p>
          <a:p>
            <a:pPr>
              <a:buFontTx/>
              <a:buChar char="-"/>
            </a:pP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66645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pt-BR" sz="2400" dirty="0" smtClean="0"/>
          </a:p>
          <a:p>
            <a:r>
              <a:rPr lang="pt-BR" sz="2400" dirty="0" smtClean="0"/>
              <a:t>www.prt15.mpt.gov.br</a:t>
            </a:r>
          </a:p>
          <a:p>
            <a:endParaRPr lang="pt-BR" sz="2400" dirty="0" smtClean="0"/>
          </a:p>
          <a:p>
            <a:r>
              <a:rPr lang="pt-BR" sz="2400" dirty="0" smtClean="0"/>
              <a:t> RONALDO.LIRA@MPT.GOV.BR</a:t>
            </a:r>
            <a:endParaRPr lang="pt-BR" sz="2400" dirty="0"/>
          </a:p>
        </p:txBody>
      </p:sp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4464496"/>
          </a:xfrm>
        </p:spPr>
        <p:txBody>
          <a:bodyPr/>
          <a:lstStyle/>
          <a:p>
            <a:r>
              <a:rPr lang="pt-BR" dirty="0"/>
              <a:t/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3162300" y="3678396"/>
          <a:ext cx="2819400" cy="369570"/>
        </p:xfrm>
        <a:graphic>
          <a:graphicData uri="http://schemas.openxmlformats.org/drawingml/2006/table">
            <a:tbl>
              <a:tblPr/>
              <a:tblGrid>
                <a:gridCol w="2819400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pt-BR" dirty="0">
                        <a:hlinkClick r:id="rId2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1028" name="Picture 4" descr="MPT visita entidade de Campinas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476672"/>
            <a:ext cx="5040560" cy="3789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0099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634082"/>
          </a:xfrm>
        </p:spPr>
        <p:txBody>
          <a:bodyPr/>
          <a:lstStyle/>
          <a:p>
            <a:r>
              <a:rPr lang="pt-BR" dirty="0" smtClean="0"/>
              <a:t> 		      </a:t>
            </a:r>
            <a:r>
              <a:rPr lang="pt-BR" dirty="0" smtClean="0">
                <a:solidFill>
                  <a:srgbClr val="FFFF00"/>
                </a:solidFill>
              </a:rPr>
              <a:t>BASE DE CÁLCULO</a:t>
            </a:r>
            <a:endParaRPr lang="pt-BR" dirty="0">
              <a:solidFill>
                <a:srgbClr val="FFFF00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3"/>
          </p:nvPr>
        </p:nvSpPr>
        <p:spPr>
          <a:xfrm>
            <a:off x="609600" y="1124744"/>
            <a:ext cx="7924800" cy="45902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sz="2400" dirty="0" smtClean="0"/>
          </a:p>
          <a:p>
            <a:pPr marL="0" indent="0" algn="just">
              <a:buNone/>
            </a:pPr>
            <a:r>
              <a:rPr lang="pt-BR" sz="2400" dirty="0" smtClean="0"/>
              <a:t>Art</a:t>
            </a:r>
            <a:r>
              <a:rPr lang="pt-BR" sz="2400" dirty="0"/>
              <a:t>. </a:t>
            </a:r>
            <a:r>
              <a:rPr lang="pt-BR" sz="2400" dirty="0" smtClean="0"/>
              <a:t>7º da CF:  </a:t>
            </a:r>
            <a:r>
              <a:rPr lang="pt-BR" sz="2400" dirty="0"/>
              <a:t>São direitos dos trabalhadores urbanos e rurais, </a:t>
            </a:r>
            <a:r>
              <a:rPr lang="pt-BR" sz="2400" dirty="0">
                <a:solidFill>
                  <a:srgbClr val="FFC000"/>
                </a:solidFill>
              </a:rPr>
              <a:t>além de outros que visem à melhoria de sua condição social</a:t>
            </a:r>
            <a:r>
              <a:rPr lang="pt-BR" sz="2400" dirty="0" smtClean="0"/>
              <a:t>:</a:t>
            </a:r>
          </a:p>
          <a:p>
            <a:endParaRPr lang="pt-BR" sz="2300" dirty="0" smtClean="0"/>
          </a:p>
          <a:p>
            <a:pPr algn="just"/>
            <a:r>
              <a:rPr lang="pt-BR" sz="2300" dirty="0" smtClean="0"/>
              <a:t>XXII </a:t>
            </a:r>
            <a:r>
              <a:rPr lang="pt-BR" sz="2300" dirty="0"/>
              <a:t>- redução dos riscos inerentes ao trabalho, por meio de normas de saúde, higiene e segurança;</a:t>
            </a:r>
          </a:p>
          <a:p>
            <a:endParaRPr lang="pt-BR" sz="2300" dirty="0" smtClean="0">
              <a:solidFill>
                <a:srgbClr val="FFFF00"/>
              </a:solidFill>
            </a:endParaRPr>
          </a:p>
          <a:p>
            <a:pPr algn="just"/>
            <a:r>
              <a:rPr lang="pt-BR" sz="2300" dirty="0" smtClean="0">
                <a:solidFill>
                  <a:srgbClr val="FFFF00"/>
                </a:solidFill>
              </a:rPr>
              <a:t>XXIII </a:t>
            </a:r>
            <a:r>
              <a:rPr lang="pt-BR" sz="2300" dirty="0">
                <a:solidFill>
                  <a:srgbClr val="FFFF00"/>
                </a:solidFill>
              </a:rPr>
              <a:t>- adicional de remuneração para as atividades penosas, insalubres ou perigosas, na forma da lei</a:t>
            </a:r>
            <a:r>
              <a:rPr lang="pt-BR" sz="2300" dirty="0" smtClean="0">
                <a:solidFill>
                  <a:srgbClr val="FFFF00"/>
                </a:solidFill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413936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01392" y="274638"/>
            <a:ext cx="341216" cy="346050"/>
          </a:xfrm>
        </p:spPr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.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609600" y="620688"/>
            <a:ext cx="7924800" cy="509431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sz="2600" dirty="0" smtClean="0">
                <a:solidFill>
                  <a:srgbClr val="FFFF00"/>
                </a:solidFill>
              </a:rPr>
              <a:t>Lei 7369/85: </a:t>
            </a:r>
            <a:r>
              <a:rPr lang="pt-BR" sz="2400" dirty="0" smtClean="0"/>
              <a:t>Art</a:t>
            </a:r>
            <a:r>
              <a:rPr lang="pt-BR" sz="2400" dirty="0"/>
              <a:t>. 1º O empregado que exerce atividade no setor de energia elétrica, em condições de periculosidade, tem direito a uma remuneração adicional de </a:t>
            </a:r>
            <a:r>
              <a:rPr lang="pt-BR" sz="2400" dirty="0">
                <a:solidFill>
                  <a:srgbClr val="FFC000"/>
                </a:solidFill>
              </a:rPr>
              <a:t>trinta por cento sobre o salário que perceber</a:t>
            </a:r>
            <a:r>
              <a:rPr lang="pt-BR" sz="2400" dirty="0" smtClean="0">
                <a:solidFill>
                  <a:srgbClr val="FFC000"/>
                </a:solidFill>
              </a:rPr>
              <a:t>.</a:t>
            </a:r>
          </a:p>
          <a:p>
            <a:pPr algn="just"/>
            <a:endParaRPr lang="pt-BR" sz="2400" dirty="0">
              <a:solidFill>
                <a:srgbClr val="FFFF00"/>
              </a:solidFill>
            </a:endParaRPr>
          </a:p>
          <a:p>
            <a:pPr algn="just"/>
            <a:r>
              <a:rPr lang="pt-BR" sz="2600" dirty="0" smtClean="0">
                <a:solidFill>
                  <a:srgbClr val="FFFF00"/>
                </a:solidFill>
              </a:rPr>
              <a:t>Súmula </a:t>
            </a:r>
            <a:r>
              <a:rPr lang="pt-BR" sz="2600" dirty="0">
                <a:solidFill>
                  <a:srgbClr val="FFFF00"/>
                </a:solidFill>
              </a:rPr>
              <a:t>191 do TST</a:t>
            </a:r>
            <a:r>
              <a:rPr lang="pt-BR" sz="2400" dirty="0">
                <a:solidFill>
                  <a:srgbClr val="FFFF00"/>
                </a:solidFill>
              </a:rPr>
              <a:t>: </a:t>
            </a:r>
            <a:r>
              <a:rPr lang="pt-BR" sz="2400" dirty="0"/>
              <a:t>O adicional de periculosidade incide apenas sobre o salário básico e não sobre este acrescido de outros adicionais. Em relação aos </a:t>
            </a:r>
            <a:r>
              <a:rPr lang="pt-BR" sz="2400" dirty="0">
                <a:solidFill>
                  <a:srgbClr val="FFC000"/>
                </a:solidFill>
              </a:rPr>
              <a:t>eletricitários, o cálculo do adicional de periculosidade deverá ser efetuado sobre a totalidade das parcelas de natureza salarial.</a:t>
            </a:r>
          </a:p>
          <a:p>
            <a:pPr marL="0" indent="0" algn="just">
              <a:buNone/>
            </a:pPr>
            <a:endParaRPr lang="pt-BR" sz="2400" dirty="0">
              <a:solidFill>
                <a:srgbClr val="FFFF00"/>
              </a:solidFill>
            </a:endParaRPr>
          </a:p>
          <a:p>
            <a:pPr algn="just"/>
            <a:r>
              <a:rPr lang="pt-BR" sz="2600" dirty="0">
                <a:solidFill>
                  <a:srgbClr val="FFFF00"/>
                </a:solidFill>
              </a:rPr>
              <a:t>OJ 279 da SDI 1 do TST</a:t>
            </a:r>
            <a:r>
              <a:rPr lang="pt-BR" sz="2400" dirty="0">
                <a:solidFill>
                  <a:srgbClr val="FFFF00"/>
                </a:solidFill>
              </a:rPr>
              <a:t>: </a:t>
            </a:r>
            <a:r>
              <a:rPr lang="pt-BR" sz="2400" dirty="0"/>
              <a:t>O adicional de periculosidade dos eletricitários deverá ser calculado sobre o </a:t>
            </a:r>
            <a:r>
              <a:rPr lang="pt-BR" sz="2400" dirty="0">
                <a:solidFill>
                  <a:srgbClr val="FFC000"/>
                </a:solidFill>
              </a:rPr>
              <a:t>conjunto de parcelas de natureza salarial.</a:t>
            </a:r>
          </a:p>
          <a:p>
            <a:endParaRPr lang="pt-B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621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922114"/>
          </a:xfrm>
        </p:spPr>
        <p:txBody>
          <a:bodyPr/>
          <a:lstStyle/>
          <a:p>
            <a:r>
              <a:rPr lang="pt-BR" dirty="0" smtClean="0"/>
              <a:t> 		</a:t>
            </a: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>
                <a:solidFill>
                  <a:srgbClr val="FFC000"/>
                </a:solidFill>
              </a:rPr>
              <a:t>NOVA REDAÇÃO CLT – REVOGAÇÃO DA LEI 7.369  </a:t>
            </a:r>
            <a:endParaRPr lang="pt-BR" dirty="0">
              <a:solidFill>
                <a:srgbClr val="FFC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609600" y="1268760"/>
            <a:ext cx="7924800" cy="4896544"/>
          </a:xfrm>
        </p:spPr>
        <p:txBody>
          <a:bodyPr>
            <a:normAutofit/>
          </a:bodyPr>
          <a:lstStyle/>
          <a:p>
            <a:pPr algn="just"/>
            <a:endParaRPr lang="pt-BR" sz="1800" dirty="0" smtClean="0"/>
          </a:p>
          <a:p>
            <a:pPr algn="just"/>
            <a:r>
              <a:rPr lang="pt-BR" sz="2000" dirty="0" smtClean="0"/>
              <a:t>Art</a:t>
            </a:r>
            <a:r>
              <a:rPr lang="pt-BR" sz="2000" dirty="0"/>
              <a:t>. 193. São consideradas atividades ou operações perigosas, na forma da regulamentação aprovada pelo Ministério do Trabalho e Emprego, aquelas que, por sua natureza ou métodos de trabalho,</a:t>
            </a:r>
            <a:r>
              <a:rPr lang="pt-BR" sz="2000" dirty="0">
                <a:solidFill>
                  <a:srgbClr val="FFC000"/>
                </a:solidFill>
              </a:rPr>
              <a:t> impliquem risco acentuado em virtude de exposição permanente do trabalhador</a:t>
            </a:r>
            <a:r>
              <a:rPr lang="pt-BR" sz="2000" dirty="0"/>
              <a:t> a:       </a:t>
            </a:r>
            <a:r>
              <a:rPr lang="pt-BR" sz="2000" dirty="0" smtClean="0">
                <a:hlinkClick r:id="rId2"/>
              </a:rPr>
              <a:t>(Lei </a:t>
            </a:r>
            <a:r>
              <a:rPr lang="pt-BR" sz="2000" dirty="0">
                <a:hlinkClick r:id="rId2"/>
              </a:rPr>
              <a:t>nº 12.740, de 2012)</a:t>
            </a:r>
            <a:endParaRPr lang="pt-BR" sz="2000" dirty="0"/>
          </a:p>
          <a:p>
            <a:pPr algn="just"/>
            <a:r>
              <a:rPr lang="pt-BR" sz="2000" dirty="0"/>
              <a:t>I - inflamáveis, explosivos ou </a:t>
            </a:r>
            <a:r>
              <a:rPr lang="pt-BR" sz="2000" dirty="0">
                <a:solidFill>
                  <a:srgbClr val="FFC000"/>
                </a:solidFill>
              </a:rPr>
              <a:t>energia elétrica</a:t>
            </a:r>
            <a:r>
              <a:rPr lang="pt-BR" sz="2000" dirty="0"/>
              <a:t>;       </a:t>
            </a:r>
            <a:r>
              <a:rPr lang="pt-BR" sz="2000" dirty="0" smtClean="0">
                <a:hlinkClick r:id="rId2"/>
              </a:rPr>
              <a:t>(Lei </a:t>
            </a:r>
            <a:r>
              <a:rPr lang="pt-BR" sz="2000" dirty="0">
                <a:hlinkClick r:id="rId2"/>
              </a:rPr>
              <a:t>nº 12.740, de 2012)</a:t>
            </a:r>
            <a:endParaRPr lang="pt-BR" sz="2000" dirty="0"/>
          </a:p>
          <a:p>
            <a:pPr algn="just"/>
            <a:r>
              <a:rPr lang="pt-BR" sz="2000" dirty="0"/>
              <a:t>II </a:t>
            </a:r>
            <a:r>
              <a:rPr lang="pt-BR" sz="2000" dirty="0" smtClean="0"/>
              <a:t>– (...)</a:t>
            </a:r>
          </a:p>
          <a:p>
            <a:pPr algn="just"/>
            <a:r>
              <a:rPr lang="pt-BR" sz="2000" dirty="0" smtClean="0"/>
              <a:t> </a:t>
            </a:r>
            <a:r>
              <a:rPr lang="pt-BR" sz="2000" dirty="0"/>
              <a:t>1º - O trabalho em condições de periculosidade assegura ao empregado um </a:t>
            </a:r>
            <a:r>
              <a:rPr lang="pt-BR" sz="2000" dirty="0">
                <a:solidFill>
                  <a:srgbClr val="FFC000"/>
                </a:solidFill>
              </a:rPr>
              <a:t>adicional de 30% (trinta por cento) sobre o salário sem os acréscimos resultantes de gratificações, prêmios ou participações nos lucros da empresa.</a:t>
            </a:r>
            <a:r>
              <a:rPr lang="pt-BR" sz="2000" dirty="0"/>
              <a:t> </a:t>
            </a:r>
            <a:r>
              <a:rPr lang="pt-BR" sz="2000" dirty="0" smtClean="0">
                <a:hlinkClick r:id="rId3"/>
              </a:rPr>
              <a:t>(Lei </a:t>
            </a:r>
            <a:r>
              <a:rPr lang="pt-BR" sz="2000" dirty="0">
                <a:hlinkClick r:id="rId3"/>
              </a:rPr>
              <a:t>nº 6.514, de 22.12.1977)</a:t>
            </a:r>
            <a:endParaRPr lang="pt-BR" sz="2000" dirty="0"/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3692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634082"/>
          </a:xfrm>
        </p:spPr>
        <p:txBody>
          <a:bodyPr/>
          <a:lstStyle/>
          <a:p>
            <a:r>
              <a:rPr lang="pt-BR" sz="3200" dirty="0" smtClean="0"/>
              <a:t>     </a:t>
            </a:r>
            <a:r>
              <a:rPr lang="pt-BR" sz="3200" dirty="0" smtClean="0">
                <a:solidFill>
                  <a:srgbClr val="FFC000"/>
                </a:solidFill>
              </a:rPr>
              <a:t>Lei 12.740/2012 - </a:t>
            </a:r>
            <a:r>
              <a:rPr lang="pt-BR" dirty="0" smtClean="0">
                <a:solidFill>
                  <a:srgbClr val="FFC000"/>
                </a:solidFill>
              </a:rPr>
              <a:t>RETROCESSO SOCIAL?</a:t>
            </a:r>
            <a:endParaRPr lang="pt-BR" dirty="0">
              <a:solidFill>
                <a:srgbClr val="FFC000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755576" y="1700808"/>
            <a:ext cx="734481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/>
              <a:t>A </a:t>
            </a:r>
            <a:r>
              <a:rPr lang="pt-BR" sz="2400" dirty="0"/>
              <a:t>Confederação Nacional dos Trabalhadores da Indústria (CNTI) ajuizou Ação Direta de Inconstitucionalidade (ADI 5013) no Supremo Tribunal Federal (STF), a fim de garantir o pagamento de adicional de periculosidade aos eletricitários nos termos da Lei 7.369/1985 – que garante à categoria adicional de 30% sobre o salário recebido. A ação contesta o Artigo 3º da Lei 12.740/2012, que revogou dispositivo que assegurava aos eletricitários o adicional sobre a remuneração e não apenas sobre o salário-base</a:t>
            </a:r>
            <a:r>
              <a:rPr lang="pt-BR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2347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	</a:t>
            </a:r>
            <a:r>
              <a:rPr lang="pt-BR" dirty="0"/>
              <a:t> </a:t>
            </a:r>
            <a:r>
              <a:rPr lang="pt-BR" dirty="0" smtClean="0"/>
              <a:t>      </a:t>
            </a:r>
            <a:r>
              <a:rPr lang="pt-BR" dirty="0" smtClean="0">
                <a:solidFill>
                  <a:srgbClr val="FFC000"/>
                </a:solidFill>
              </a:rPr>
              <a:t>PARECER DO PGR na ADIN</a:t>
            </a:r>
            <a:endParaRPr lang="pt-BR" dirty="0">
              <a:solidFill>
                <a:srgbClr val="FFC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t-BR" sz="2400" dirty="0" smtClean="0"/>
              <a:t>“</a:t>
            </a:r>
            <a:r>
              <a:rPr lang="pt-BR" sz="2400" dirty="0"/>
              <a:t>A alteração da base de cálculo do adicional de </a:t>
            </a:r>
            <a:r>
              <a:rPr lang="pt-BR" sz="2400" dirty="0" smtClean="0"/>
              <a:t>periculosidade dos profissionais </a:t>
            </a:r>
            <a:r>
              <a:rPr lang="pt-BR" sz="2400" dirty="0"/>
              <a:t>do setor de energia elétrica é compatível com </a:t>
            </a:r>
            <a:r>
              <a:rPr lang="pt-BR" sz="2400" dirty="0" smtClean="0"/>
              <a:t>o art</a:t>
            </a:r>
            <a:r>
              <a:rPr lang="pt-BR" sz="2400" dirty="0"/>
              <a:t>. 7º, </a:t>
            </a:r>
            <a:r>
              <a:rPr lang="pt-BR" sz="2400" i="1" dirty="0"/>
              <a:t>caput, </a:t>
            </a:r>
            <a:r>
              <a:rPr lang="pt-BR" sz="2400" dirty="0"/>
              <a:t>XXII e XXIII, da Constituição da República e </a:t>
            </a:r>
            <a:r>
              <a:rPr lang="pt-BR" sz="2400" dirty="0" smtClean="0"/>
              <a:t>com o </a:t>
            </a:r>
            <a:r>
              <a:rPr lang="pt-BR" sz="2400" dirty="0"/>
              <a:t>princípio da proibição do retrocesso social. Além disso, a </a:t>
            </a:r>
            <a:r>
              <a:rPr lang="pt-BR" sz="2400" dirty="0" smtClean="0"/>
              <a:t>nova regulamentação </a:t>
            </a:r>
            <a:r>
              <a:rPr lang="pt-BR" sz="2400" dirty="0"/>
              <a:t>do adicional de periculosidade está em </a:t>
            </a:r>
            <a:r>
              <a:rPr lang="pt-BR" sz="2400" dirty="0" smtClean="0"/>
              <a:t>consonância com </a:t>
            </a:r>
            <a:r>
              <a:rPr lang="pt-BR" sz="2400" dirty="0"/>
              <a:t>o princípio da isonomia, uma vez que a base de </a:t>
            </a:r>
            <a:r>
              <a:rPr lang="pt-BR" sz="2400" dirty="0" smtClean="0"/>
              <a:t>cálculo do </a:t>
            </a:r>
            <a:r>
              <a:rPr lang="pt-BR" sz="2400" dirty="0"/>
              <a:t>adicional de periculosidade passa a ser a mesma para todos </a:t>
            </a:r>
            <a:r>
              <a:rPr lang="pt-BR" sz="2400" dirty="0" smtClean="0"/>
              <a:t>os trabalhadores </a:t>
            </a:r>
            <a:r>
              <a:rPr lang="pt-BR" sz="2400" dirty="0"/>
              <a:t>que exercem atividades consideradas de risco. </a:t>
            </a:r>
            <a:endParaRPr lang="pt-BR" sz="2400" dirty="0" smtClean="0"/>
          </a:p>
          <a:p>
            <a:pPr marL="0" indent="0" algn="just">
              <a:buNone/>
            </a:pPr>
            <a:r>
              <a:rPr lang="pt-BR" sz="2400" dirty="0" smtClean="0"/>
              <a:t>Assim, a </a:t>
            </a:r>
            <a:r>
              <a:rPr lang="pt-BR" sz="2400" dirty="0"/>
              <a:t>Lei 12.740/2012 uniformizou o tratamento do tema, </a:t>
            </a:r>
            <a:r>
              <a:rPr lang="pt-BR" sz="2400" dirty="0" smtClean="0">
                <a:solidFill>
                  <a:srgbClr val="FFC000"/>
                </a:solidFill>
              </a:rPr>
              <a:t>eliminando </a:t>
            </a:r>
            <a:r>
              <a:rPr lang="pt-BR" sz="2400" dirty="0">
                <a:solidFill>
                  <a:srgbClr val="FFC000"/>
                </a:solidFill>
              </a:rPr>
              <a:t>discriminação injustificada em favor dos profissionais do setor </a:t>
            </a:r>
            <a:r>
              <a:rPr lang="pt-BR" sz="2400" dirty="0" smtClean="0">
                <a:solidFill>
                  <a:srgbClr val="FFC000"/>
                </a:solidFill>
              </a:rPr>
              <a:t>de energia </a:t>
            </a:r>
            <a:r>
              <a:rPr lang="pt-BR" sz="2400" dirty="0">
                <a:solidFill>
                  <a:srgbClr val="FFC000"/>
                </a:solidFill>
              </a:rPr>
              <a:t>elétrica</a:t>
            </a:r>
            <a:r>
              <a:rPr lang="pt-BR" sz="2400" dirty="0" smtClean="0">
                <a:solidFill>
                  <a:srgbClr val="FFC000"/>
                </a:solidFill>
              </a:rPr>
              <a:t>.”</a:t>
            </a:r>
            <a:r>
              <a:rPr lang="pt-BR" sz="2400" dirty="0" smtClean="0"/>
              <a:t>  06.05.2014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56213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FFC000"/>
                </a:solidFill>
              </a:rPr>
              <a:t>      perspectivas </a:t>
            </a:r>
            <a:r>
              <a:rPr lang="pt-BR" dirty="0">
                <a:solidFill>
                  <a:srgbClr val="FFC000"/>
                </a:solidFill>
              </a:rPr>
              <a:t>do resultado da </a:t>
            </a:r>
            <a:r>
              <a:rPr lang="pt-BR" dirty="0" err="1">
                <a:solidFill>
                  <a:srgbClr val="FFC000"/>
                </a:solidFill>
              </a:rPr>
              <a:t>adin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pt-BR" dirty="0" smtClean="0"/>
          </a:p>
          <a:p>
            <a:pPr marL="0" indent="0">
              <a:buNone/>
            </a:pPr>
            <a:r>
              <a:rPr lang="pt-BR" sz="2400" dirty="0" smtClean="0">
                <a:solidFill>
                  <a:srgbClr val="FFC000"/>
                </a:solidFill>
              </a:rPr>
              <a:t> 		         Parecer do PGR</a:t>
            </a:r>
          </a:p>
          <a:p>
            <a:endParaRPr lang="pt-BR" sz="2400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pt-BR" sz="2400" dirty="0" smtClean="0">
                <a:solidFill>
                  <a:srgbClr val="FFC000"/>
                </a:solidFill>
              </a:rPr>
              <a:t>           Andamento atual: Conclusos em 06/05 com o  Min. Relator</a:t>
            </a:r>
          </a:p>
          <a:p>
            <a:pPr marL="0" indent="0">
              <a:buNone/>
            </a:pPr>
            <a:endParaRPr lang="pt-BR" sz="2400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pt-BR" sz="2400" dirty="0">
                <a:solidFill>
                  <a:srgbClr val="FFC000"/>
                </a:solidFill>
              </a:rPr>
              <a:t> </a:t>
            </a:r>
            <a:r>
              <a:rPr lang="pt-BR" sz="2400" dirty="0" smtClean="0">
                <a:solidFill>
                  <a:srgbClr val="FFC000"/>
                </a:solidFill>
              </a:rPr>
              <a:t> 		 Resultado: Procedência </a:t>
            </a:r>
            <a:r>
              <a:rPr lang="pt-BR" sz="2400" dirty="0">
                <a:solidFill>
                  <a:srgbClr val="FFC000"/>
                </a:solidFill>
              </a:rPr>
              <a:t>/ </a:t>
            </a:r>
            <a:r>
              <a:rPr lang="pt-BR" sz="2400" dirty="0" smtClean="0">
                <a:solidFill>
                  <a:srgbClr val="FFC000"/>
                </a:solidFill>
              </a:rPr>
              <a:t>Improcedência </a:t>
            </a:r>
            <a:r>
              <a:rPr lang="pt-BR" sz="2400" dirty="0">
                <a:solidFill>
                  <a:srgbClr val="FFC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19225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400" dirty="0" smtClean="0">
                <a:solidFill>
                  <a:srgbClr val="FF0000"/>
                </a:solidFill>
              </a:rPr>
              <a:t>  </a:t>
            </a:r>
            <a:r>
              <a:rPr lang="pt-BR" sz="2400" dirty="0" smtClean="0">
                <a:solidFill>
                  <a:srgbClr val="FFC000"/>
                </a:solidFill>
              </a:rPr>
              <a:t>Decreto 93.412 de 14/10/1986 – tempo de exposição </a:t>
            </a:r>
            <a:endParaRPr lang="pt-BR" sz="2400" dirty="0">
              <a:solidFill>
                <a:srgbClr val="FFC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sz="2000" dirty="0"/>
              <a:t>I - permaneça </a:t>
            </a:r>
            <a:r>
              <a:rPr lang="pt-BR" sz="2000" dirty="0">
                <a:solidFill>
                  <a:srgbClr val="FFC000"/>
                </a:solidFill>
              </a:rPr>
              <a:t>habitualmente em área de risco</a:t>
            </a:r>
            <a:r>
              <a:rPr lang="pt-BR" sz="2000" dirty="0"/>
              <a:t>, executando ou aguardando ordens, e em situação de </a:t>
            </a:r>
            <a:r>
              <a:rPr lang="pt-BR" sz="2000" dirty="0">
                <a:solidFill>
                  <a:srgbClr val="FFC000"/>
                </a:solidFill>
              </a:rPr>
              <a:t>exposição contínua</a:t>
            </a:r>
            <a:r>
              <a:rPr lang="pt-BR" sz="2000" dirty="0"/>
              <a:t>, caso em que o pagamento do adicional incidirá sobre o salário da jornada de trabalho integral; 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II </a:t>
            </a:r>
            <a:r>
              <a:rPr lang="pt-BR" sz="2000" dirty="0"/>
              <a:t>- ingresse, </a:t>
            </a:r>
            <a:r>
              <a:rPr lang="pt-BR" sz="2000" dirty="0">
                <a:solidFill>
                  <a:srgbClr val="FFC000"/>
                </a:solidFill>
              </a:rPr>
              <a:t>de modo intermitente e habitual, em área de risco, caso em que o adicional incidirá sobre o salário do tempo despendido </a:t>
            </a:r>
            <a:r>
              <a:rPr lang="pt-BR" sz="2000" dirty="0"/>
              <a:t>pelo empregado na execução de atividade em condições de periculosidade ou do tempo à disposição do empregador, na forma do inciso I deste artigo. </a:t>
            </a:r>
          </a:p>
          <a:p>
            <a:pPr marL="0" indent="0" algn="just">
              <a:buNone/>
            </a:pPr>
            <a:endParaRPr lang="pt-BR" sz="2000" dirty="0" smtClean="0"/>
          </a:p>
          <a:p>
            <a:pPr algn="just"/>
            <a:r>
              <a:rPr lang="pt-BR" sz="2000" dirty="0" smtClean="0"/>
              <a:t>§ </a:t>
            </a:r>
            <a:r>
              <a:rPr lang="pt-BR" sz="2000" dirty="0"/>
              <a:t>1º O ingresso ou a permanência eventual em área de risco não geram direito ao adicional de periculosidade. </a:t>
            </a:r>
          </a:p>
          <a:p>
            <a:pPr marL="0" indent="0">
              <a:buNone/>
            </a:pPr>
            <a:r>
              <a:rPr lang="pt-BR" dirty="0"/>
              <a:t>       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3270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te">
  <a:themeElements>
    <a:clrScheme name="Horizonte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te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te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952</TotalTime>
  <Words>1447</Words>
  <Application>Microsoft Office PowerPoint</Application>
  <PresentationFormat>Apresentação na tela (4:3)</PresentationFormat>
  <Paragraphs>106</Paragraphs>
  <Slides>20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1" baseType="lpstr">
      <vt:lpstr>Horizonte</vt:lpstr>
      <vt:lpstr>A visão do MPT sobre os adicionais  -perspectiva JURÍDICA E social</vt:lpstr>
      <vt:lpstr>  do ADICIONAL dos eletricitários </vt:lpstr>
      <vt:lpstr>         BASE DE CÁLCULO</vt:lpstr>
      <vt:lpstr>.</vt:lpstr>
      <vt:lpstr>      NOVA REDAÇÃO CLT – REVOGAÇÃO DA LEI 7.369  </vt:lpstr>
      <vt:lpstr>     Lei 12.740/2012 - RETROCESSO SOCIAL?</vt:lpstr>
      <vt:lpstr>        PARECER DO PGR na ADIN</vt:lpstr>
      <vt:lpstr>      perspectivas do resultado da adin</vt:lpstr>
      <vt:lpstr>  Decreto 93.412 de 14/10/1986 – tempo de exposição </vt:lpstr>
      <vt:lpstr>  </vt:lpstr>
      <vt:lpstr>     clt: Exposição permanente </vt:lpstr>
      <vt:lpstr>   Tempo de exposição  </vt:lpstr>
      <vt:lpstr>hipótese de cabimento: SISTEMA ELÉTRICO DE POTÊNCIA (SEP)</vt:lpstr>
      <vt:lpstr>       Anexo 4 da nr 16 – novas hipóteses</vt:lpstr>
      <vt:lpstr>                      NR 10 - glossário</vt:lpstr>
      <vt:lpstr>       NR 10 - 10.2.8 - MEDIDAS DE PROTEÇÃO COLETIVA </vt:lpstr>
      <vt:lpstr>        contratados pelo regime anterior?</vt:lpstr>
      <vt:lpstr>        Acumulação de adicionais </vt:lpstr>
      <vt:lpstr>           monetização do risco. Supressão? Implicações contratuais e no m.a.t.</vt:lpstr>
      <vt:lpstr>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MPT E  a sociedade civil organizada</dc:title>
  <dc:creator>MPT</dc:creator>
  <cp:lastModifiedBy>MPT</cp:lastModifiedBy>
  <cp:revision>108</cp:revision>
  <dcterms:created xsi:type="dcterms:W3CDTF">2013-11-20T19:12:14Z</dcterms:created>
  <dcterms:modified xsi:type="dcterms:W3CDTF">2014-09-16T01:25:08Z</dcterms:modified>
</cp:coreProperties>
</file>