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369" r:id="rId2"/>
    <p:sldId id="370" r:id="rId3"/>
    <p:sldId id="371" r:id="rId4"/>
    <p:sldId id="372" r:id="rId5"/>
    <p:sldId id="373" r:id="rId6"/>
    <p:sldId id="374" r:id="rId7"/>
    <p:sldId id="259" r:id="rId8"/>
    <p:sldId id="375" r:id="rId9"/>
    <p:sldId id="368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89" r:id="rId22"/>
    <p:sldId id="390" r:id="rId23"/>
    <p:sldId id="391" r:id="rId24"/>
    <p:sldId id="392" r:id="rId25"/>
    <p:sldId id="393" r:id="rId26"/>
    <p:sldId id="394" r:id="rId27"/>
    <p:sldId id="395" r:id="rId28"/>
    <p:sldId id="377" r:id="rId29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AAEB1DC-ED2C-46AC-B7CA-98C8C069C4B3}" type="datetimeFigureOut">
              <a:rPr lang="pt-BR" smtClean="0"/>
              <a:t>15/09/2014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B2FC896-B74D-4629-BC5F-F8BAC4FC5B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6889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EE76-9DAF-440A-83C3-2B34FD54377C}" type="datetimeFigureOut">
              <a:rPr lang="pt-BR" smtClean="0"/>
              <a:pPr/>
              <a:t>15/09/2014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3974-42E7-4602-9F66-5CEC39758E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EE76-9DAF-440A-83C3-2B34FD54377C}" type="datetimeFigureOut">
              <a:rPr lang="pt-BR" smtClean="0"/>
              <a:pPr/>
              <a:t>15/09/2014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3974-42E7-4602-9F66-5CEC39758E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EE76-9DAF-440A-83C3-2B34FD54377C}" type="datetimeFigureOut">
              <a:rPr lang="pt-BR" smtClean="0"/>
              <a:pPr/>
              <a:t>15/09/2014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3974-42E7-4602-9F66-5CEC39758E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EE76-9DAF-440A-83C3-2B34FD54377C}" type="datetimeFigureOut">
              <a:rPr lang="pt-BR" smtClean="0"/>
              <a:pPr/>
              <a:t>15/09/2014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3974-42E7-4602-9F66-5CEC39758E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EE76-9DAF-440A-83C3-2B34FD54377C}" type="datetimeFigureOut">
              <a:rPr lang="pt-BR" smtClean="0"/>
              <a:pPr/>
              <a:t>15/09/2014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3974-42E7-4602-9F66-5CEC39758E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EE76-9DAF-440A-83C3-2B34FD54377C}" type="datetimeFigureOut">
              <a:rPr lang="pt-BR" smtClean="0"/>
              <a:pPr/>
              <a:t>15/09/2014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3974-42E7-4602-9F66-5CEC39758E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EE76-9DAF-440A-83C3-2B34FD54377C}" type="datetimeFigureOut">
              <a:rPr lang="pt-BR" smtClean="0"/>
              <a:pPr/>
              <a:t>15/09/2014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3974-42E7-4602-9F66-5CEC39758E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EE76-9DAF-440A-83C3-2B34FD54377C}" type="datetimeFigureOut">
              <a:rPr lang="pt-BR" smtClean="0"/>
              <a:pPr/>
              <a:t>15/09/2014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3974-42E7-4602-9F66-5CEC39758E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EE76-9DAF-440A-83C3-2B34FD54377C}" type="datetimeFigureOut">
              <a:rPr lang="pt-BR" smtClean="0"/>
              <a:pPr/>
              <a:t>15/09/2014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3974-42E7-4602-9F66-5CEC39758E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EE76-9DAF-440A-83C3-2B34FD54377C}" type="datetimeFigureOut">
              <a:rPr lang="pt-BR" smtClean="0"/>
              <a:pPr/>
              <a:t>15/09/2014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3974-42E7-4602-9F66-5CEC39758E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EE76-9DAF-440A-83C3-2B34FD54377C}" type="datetimeFigureOut">
              <a:rPr lang="pt-BR" smtClean="0"/>
              <a:pPr/>
              <a:t>15/09/2014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23974-42E7-4602-9F66-5CEC39758E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DEE76-9DAF-440A-83C3-2B34FD54377C}" type="datetimeFigureOut">
              <a:rPr lang="pt-BR" smtClean="0"/>
              <a:pPr/>
              <a:t>15/09/2014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23974-42E7-4602-9F66-5CEC39758EC2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2050" name="Picture 2" descr="C:\Users\Luiz Lumbreras\Desktop\template_SST_2012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ayout Power Point 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ELABORAÇÃO E A IMPLANTAÇÃO DA PORTARIA 1.078/2014</a:t>
            </a:r>
            <a:endParaRPr lang="pt-BR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Luiz</a:t>
            </a:r>
            <a:r>
              <a:rPr lang="en-US" dirty="0" smtClean="0">
                <a:solidFill>
                  <a:schemeClr val="tx2"/>
                </a:solidFill>
              </a:rPr>
              <a:t> Carlos </a:t>
            </a:r>
            <a:r>
              <a:rPr lang="en-US" dirty="0" err="1" smtClean="0">
                <a:solidFill>
                  <a:schemeClr val="tx2"/>
                </a:solidFill>
              </a:rPr>
              <a:t>Lumbreras</a:t>
            </a:r>
            <a:r>
              <a:rPr lang="en-US" dirty="0" smtClean="0">
                <a:solidFill>
                  <a:schemeClr val="tx2"/>
                </a:solidFill>
              </a:rPr>
              <a:t> Rocha</a:t>
            </a:r>
          </a:p>
          <a:p>
            <a:r>
              <a:rPr lang="en-US" smtClean="0">
                <a:solidFill>
                  <a:schemeClr val="tx2"/>
                </a:solidFill>
              </a:rPr>
              <a:t>SRTE/RJ</a:t>
            </a:r>
            <a:endParaRPr lang="pt-B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ayout Power Point 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smtClean="0"/>
              <a:t>Portaria </a:t>
            </a:r>
            <a:r>
              <a:rPr lang="pt-BR" sz="4000" dirty="0" smtClean="0"/>
              <a:t>1.078 </a:t>
            </a:r>
            <a:r>
              <a:rPr lang="pt-BR" sz="4000" dirty="0" smtClean="0"/>
              <a:t>de 16/07/2014</a:t>
            </a:r>
            <a:endParaRPr lang="pt-BR" sz="4000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400" dirty="0"/>
              <a:t>2. Não é devido o pagamento do adicional nas seguintes situações:</a:t>
            </a:r>
          </a:p>
          <a:p>
            <a:pPr marL="0" indent="0">
              <a:buNone/>
            </a:pPr>
            <a:r>
              <a:rPr lang="pt-BR" sz="2400" dirty="0"/>
              <a:t>a) nas atividades ou operações no sistema elétrico de consumo em instalações ou equipamentos elétricos </a:t>
            </a:r>
            <a:r>
              <a:rPr lang="pt-BR" sz="2400" dirty="0" err="1"/>
              <a:t>desenergizados</a:t>
            </a:r>
            <a:r>
              <a:rPr lang="pt-BR" sz="2400" dirty="0"/>
              <a:t> e liberados para o trabalho, sem possibilidade de energização acidental, conforme estabelece a NR-10;</a:t>
            </a:r>
          </a:p>
          <a:p>
            <a:pPr marL="0" indent="0">
              <a:buNone/>
            </a:pPr>
            <a:r>
              <a:rPr lang="pt-BR" sz="2400" dirty="0"/>
              <a:t>b) nas atividades ou operações em instalações ou equipamentos elétricos alimentados por </a:t>
            </a:r>
            <a:r>
              <a:rPr lang="pt-BR" sz="2400" dirty="0" err="1"/>
              <a:t>extra-baixa</a:t>
            </a:r>
            <a:r>
              <a:rPr lang="pt-BR" sz="2400" dirty="0"/>
              <a:t> tensão;</a:t>
            </a:r>
          </a:p>
          <a:p>
            <a:pPr marL="0" indent="0">
              <a:buNone/>
            </a:pPr>
            <a:r>
              <a:rPr lang="pt-BR" sz="2400" dirty="0"/>
              <a:t>c) nas atividades ou operações elementares realizadas em baixa tensão, tais como o uso de equipamentos elétricos energizados e os procedimentos de ligar e desligar circuitos elétricos, desde que os materiais e equipamentos elétricos estejam em conformidade com as normas técnicas oficiais estabelecidas pelos órgãos competentes e, na ausência ou omissão destas, as normas internacionais cabíveis</a:t>
            </a:r>
            <a:r>
              <a:rPr lang="pt-BR" sz="2400" dirty="0" smtClean="0"/>
              <a:t>.</a:t>
            </a:r>
            <a:endParaRPr lang="pt-BR" sz="2800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6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ayout Power Point 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smtClean="0"/>
              <a:t>Portaria </a:t>
            </a:r>
            <a:r>
              <a:rPr lang="pt-BR" sz="4000" dirty="0" smtClean="0"/>
              <a:t>1.078 </a:t>
            </a:r>
            <a:r>
              <a:rPr lang="pt-BR" sz="4000" dirty="0" smtClean="0"/>
              <a:t>de 16/07/2014</a:t>
            </a:r>
            <a:endParaRPr lang="pt-BR" sz="4000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2400" dirty="0" smtClean="0"/>
              <a:t>A Portaria vincula o Direito ao Adicional às seguintes variáveis:</a:t>
            </a:r>
          </a:p>
          <a:p>
            <a:pPr lvl="0"/>
            <a:endParaRPr lang="pt-BR" sz="2400" dirty="0"/>
          </a:p>
          <a:p>
            <a:pPr lvl="0"/>
            <a:r>
              <a:rPr lang="pt-BR" sz="2400" dirty="0" smtClean="0"/>
              <a:t>sistema </a:t>
            </a:r>
            <a:r>
              <a:rPr lang="pt-BR" sz="2400" dirty="0"/>
              <a:t>em que o trabalhador atua: no Sistema Elétrico de Potência – SEP ou no Sistema Elétrico de Consumo – SEC; </a:t>
            </a:r>
          </a:p>
          <a:p>
            <a:pPr lvl="0"/>
            <a:r>
              <a:rPr lang="pt-BR" sz="2400" dirty="0" smtClean="0"/>
              <a:t>tensão </a:t>
            </a:r>
            <a:r>
              <a:rPr lang="pt-BR" sz="2400" dirty="0"/>
              <a:t>envolvida na atividade: em Alta Tensão (AT) ou em Baixa Tensão (BT); </a:t>
            </a:r>
          </a:p>
          <a:p>
            <a:pPr lvl="0"/>
            <a:r>
              <a:rPr lang="pt-BR" sz="2400" dirty="0"/>
              <a:t>equipamentos ou instalações energizados ou </a:t>
            </a:r>
            <a:r>
              <a:rPr lang="pt-BR" sz="2400" dirty="0" err="1"/>
              <a:t>desenergizados</a:t>
            </a:r>
            <a:r>
              <a:rPr lang="pt-BR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295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ayout Power Point 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smtClean="0"/>
              <a:t>Portaria </a:t>
            </a:r>
            <a:r>
              <a:rPr lang="pt-BR" sz="4000" dirty="0" smtClean="0"/>
              <a:t>1.078 </a:t>
            </a:r>
            <a:r>
              <a:rPr lang="pt-BR" sz="4000" dirty="0" smtClean="0"/>
              <a:t>de 16/07/2014</a:t>
            </a:r>
            <a:endParaRPr lang="pt-BR" sz="4000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2400" dirty="0"/>
              <a:t>De acordo com a Norma Regulamentadora nº 10 (NR-10), o Sistema Elétrico de Potência – SEP é o “conjunto das instalações e equipamentos destinados à geração, transmissão e distribuição de energia elétrica até a medição, inclusive”. Por exclusão, o Sistema Elétrico de Consumo – SEC envolve os equipamentos e instalações que utilizam a energia gerada, transmitida e distribuída pelo SEP. </a:t>
            </a:r>
          </a:p>
        </p:txBody>
      </p:sp>
    </p:spTree>
    <p:extLst>
      <p:ext uri="{BB962C8B-B14F-4D97-AF65-F5344CB8AC3E}">
        <p14:creationId xmlns:p14="http://schemas.microsoft.com/office/powerpoint/2010/main" val="126476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ayout Power Point 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smtClean="0"/>
              <a:t>Portaria </a:t>
            </a:r>
            <a:r>
              <a:rPr lang="pt-BR" sz="4000" dirty="0" smtClean="0"/>
              <a:t>1.078 </a:t>
            </a:r>
            <a:r>
              <a:rPr lang="pt-BR" sz="4000" dirty="0" smtClean="0"/>
              <a:t>de 16/07/2014</a:t>
            </a:r>
            <a:endParaRPr lang="pt-BR" sz="4000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2400" dirty="0" smtClean="0"/>
              <a:t>A </a:t>
            </a:r>
            <a:r>
              <a:rPr lang="pt-BR" sz="2400" dirty="0"/>
              <a:t>NR-10 também classifica a tensão elétrica, distinguindo a Alta Tensão, que é tensão superior a 1000 volts em corrente alternada ou 1500 volts em corrente contínua, da Baixa Tensão, que é a tensão superior a 50 volts em corrente alternada ou 120 volts em corrente contínua e igual ou inferior a 1000 volts em corrente alternada ou 1500 volts em corrente contínua. </a:t>
            </a:r>
          </a:p>
        </p:txBody>
      </p:sp>
    </p:spTree>
    <p:extLst>
      <p:ext uri="{BB962C8B-B14F-4D97-AF65-F5344CB8AC3E}">
        <p14:creationId xmlns:p14="http://schemas.microsoft.com/office/powerpoint/2010/main" val="61047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ayout Power Point 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smtClean="0"/>
              <a:t>Portaria </a:t>
            </a:r>
            <a:r>
              <a:rPr lang="pt-BR" sz="4000" dirty="0" smtClean="0"/>
              <a:t>1.078 </a:t>
            </a:r>
            <a:r>
              <a:rPr lang="pt-BR" sz="4000" dirty="0" smtClean="0"/>
              <a:t>de 16/07/2014</a:t>
            </a:r>
            <a:endParaRPr lang="pt-BR" sz="4000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2400" dirty="0"/>
              <a:t>Com relação às instalações e equipamentos que operam com </a:t>
            </a:r>
            <a:r>
              <a:rPr lang="pt-BR" sz="2400" dirty="0" err="1"/>
              <a:t>Extra-Baixa</a:t>
            </a:r>
            <a:r>
              <a:rPr lang="pt-BR" sz="2400" dirty="0"/>
              <a:t> Tensão, os quais por definição não são sujeitos à NR-10, os trabalhadores que aí executam atividades ou operações não têm direito ao adicional de periculosidade, conforme expresso no item 2, alínea </a:t>
            </a:r>
            <a:r>
              <a:rPr lang="pt-BR" sz="2400" i="1" dirty="0"/>
              <a:t>b</a:t>
            </a:r>
            <a:r>
              <a:rPr lang="pt-BR" sz="2400" dirty="0"/>
              <a:t> da Portaria 1.078/2014</a:t>
            </a:r>
            <a:r>
              <a:rPr lang="pt-BR" sz="2400" dirty="0" smtClean="0"/>
              <a:t>:</a:t>
            </a:r>
          </a:p>
          <a:p>
            <a:pPr marL="0" indent="0">
              <a:buNone/>
            </a:pPr>
            <a:r>
              <a:rPr lang="pt-BR" sz="2400" i="1" dirty="0" smtClean="0">
                <a:solidFill>
                  <a:srgbClr val="FF0000"/>
                </a:solidFill>
              </a:rPr>
              <a:t>2</a:t>
            </a:r>
            <a:r>
              <a:rPr lang="pt-BR" sz="2400" i="1" dirty="0">
                <a:solidFill>
                  <a:srgbClr val="FF0000"/>
                </a:solidFill>
              </a:rPr>
              <a:t>. Não é devido o pagamento do adicional nas seguintes situações:</a:t>
            </a:r>
          </a:p>
          <a:p>
            <a:pPr marL="0" indent="0">
              <a:buNone/>
            </a:pPr>
            <a:r>
              <a:rPr lang="pt-BR" sz="2400" i="1" dirty="0">
                <a:solidFill>
                  <a:srgbClr val="FF0000"/>
                </a:solidFill>
              </a:rPr>
              <a:t>(...)</a:t>
            </a:r>
          </a:p>
          <a:p>
            <a:pPr marL="0" indent="0">
              <a:buNone/>
            </a:pPr>
            <a:r>
              <a:rPr lang="pt-BR" sz="2400" i="1" dirty="0">
                <a:solidFill>
                  <a:srgbClr val="FF0000"/>
                </a:solidFill>
              </a:rPr>
              <a:t>b) nas atividades ou operações em instalações ou equipamentos elétricos alimentados por </a:t>
            </a:r>
            <a:r>
              <a:rPr lang="pt-BR" sz="2400" i="1" dirty="0" err="1">
                <a:solidFill>
                  <a:srgbClr val="FF0000"/>
                </a:solidFill>
              </a:rPr>
              <a:t>extra-baixa</a:t>
            </a:r>
            <a:r>
              <a:rPr lang="pt-BR" sz="2400" i="1" dirty="0">
                <a:solidFill>
                  <a:srgbClr val="FF0000"/>
                </a:solidFill>
              </a:rPr>
              <a:t> tensão. </a:t>
            </a:r>
          </a:p>
        </p:txBody>
      </p:sp>
    </p:spTree>
    <p:extLst>
      <p:ext uri="{BB962C8B-B14F-4D97-AF65-F5344CB8AC3E}">
        <p14:creationId xmlns:p14="http://schemas.microsoft.com/office/powerpoint/2010/main" val="93432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ayout Power Point 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smtClean="0"/>
              <a:t>Portaria </a:t>
            </a:r>
            <a:r>
              <a:rPr lang="pt-BR" sz="4000" dirty="0" smtClean="0"/>
              <a:t>1.078 </a:t>
            </a:r>
            <a:r>
              <a:rPr lang="pt-BR" sz="4000" dirty="0" smtClean="0"/>
              <a:t>de 16/07/2014</a:t>
            </a:r>
            <a:endParaRPr lang="pt-BR" sz="4000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pt-BR" sz="2400" dirty="0"/>
              <a:t>Em se tratando de atividades executadas em equipamentos ou instalações no SEP, o direito ao adicional de periculosidade encontra-se expressamente definido no item1, alínea </a:t>
            </a:r>
            <a:r>
              <a:rPr lang="pt-BR" sz="2400" i="1" dirty="0"/>
              <a:t>d</a:t>
            </a:r>
            <a:r>
              <a:rPr lang="pt-BR" sz="2400" dirty="0"/>
              <a:t> da Portaria 1.078/2014. </a:t>
            </a:r>
          </a:p>
          <a:p>
            <a:pPr marL="0" lvl="0" indent="0">
              <a:buNone/>
            </a:pPr>
            <a:r>
              <a:rPr lang="pt-BR" sz="2400" dirty="0"/>
              <a:t>Desse modo, fazem jus ao recebimento do adicional de periculosidade os trabalhadores de empresas que operam em instalações ou equipamentos integrantes do SEP, ainda que sejam trabalhadores terceirizados, </a:t>
            </a:r>
            <a:r>
              <a:rPr lang="pt-BR" sz="2400" b="1" dirty="0"/>
              <a:t>quando no desempenho das atividades e áreas de risco mencionadas no Quadro I</a:t>
            </a:r>
            <a:r>
              <a:rPr lang="pt-BR" sz="2400" dirty="0"/>
              <a:t>: </a:t>
            </a:r>
          </a:p>
          <a:p>
            <a:pPr marL="0" indent="0">
              <a:buNone/>
            </a:pPr>
            <a:r>
              <a:rPr lang="pt-BR" sz="2400" i="1" dirty="0">
                <a:solidFill>
                  <a:srgbClr val="FF0000"/>
                </a:solidFill>
              </a:rPr>
              <a:t>1. Têm direito ao adicional de periculosidade os trabalhadores:</a:t>
            </a:r>
          </a:p>
          <a:p>
            <a:pPr marL="0" indent="0">
              <a:buNone/>
            </a:pPr>
            <a:r>
              <a:rPr lang="pt-BR" sz="2400" i="1" dirty="0">
                <a:solidFill>
                  <a:srgbClr val="FF0000"/>
                </a:solidFill>
              </a:rPr>
              <a:t>(...)</a:t>
            </a:r>
          </a:p>
          <a:p>
            <a:pPr marL="0" indent="0">
              <a:buNone/>
            </a:pPr>
            <a:r>
              <a:rPr lang="pt-BR" sz="2400" i="1" dirty="0">
                <a:solidFill>
                  <a:srgbClr val="FF0000"/>
                </a:solidFill>
              </a:rPr>
              <a:t>d) das empresas que operam em instalações ou equipamentos integrantes do sistema elétrico de potência - SEP, bem como suas contratadas, em conformidade com as atividades e respectivas áreas de risco descritas no quadro I deste anexo</a:t>
            </a:r>
            <a:r>
              <a:rPr lang="pt-BR" sz="2400" i="1" dirty="0" smtClean="0">
                <a:solidFill>
                  <a:srgbClr val="FF0000"/>
                </a:solidFill>
              </a:rPr>
              <a:t>.</a:t>
            </a:r>
            <a:endParaRPr lang="pt-BR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95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ayout Power Point 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smtClean="0"/>
              <a:t>Portaria </a:t>
            </a:r>
            <a:r>
              <a:rPr lang="pt-BR" sz="4000" dirty="0" smtClean="0"/>
              <a:t>1.078 </a:t>
            </a:r>
            <a:r>
              <a:rPr lang="pt-BR" sz="4000" dirty="0" smtClean="0"/>
              <a:t>de 16/07/2014</a:t>
            </a:r>
            <a:endParaRPr lang="pt-BR" sz="4000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2400" dirty="0"/>
              <a:t>Assim, pelo Quadro I da Portaria 1.078/2014, concede-se o direito à periculosidade aos trabalhadores que executam atividades no SEP em </a:t>
            </a:r>
            <a:r>
              <a:rPr lang="pt-BR" sz="2400" b="1" dirty="0"/>
              <a:t>Alta Tensão</a:t>
            </a:r>
            <a:r>
              <a:rPr lang="pt-BR" sz="2400" dirty="0"/>
              <a:t> em equipamentos ou instalações </a:t>
            </a:r>
            <a:r>
              <a:rPr lang="pt-BR" sz="2400" b="1" dirty="0"/>
              <a:t>energizadas e </a:t>
            </a:r>
            <a:r>
              <a:rPr lang="pt-BR" sz="2400" b="1" dirty="0" err="1"/>
              <a:t>desenergizadas</a:t>
            </a:r>
            <a:r>
              <a:rPr lang="pt-BR" sz="2400" dirty="0"/>
              <a:t>, mas com a possibilidade de energização acidental ou por falha operacional.</a:t>
            </a:r>
          </a:p>
          <a:p>
            <a:pPr marL="0" lvl="0" indent="0">
              <a:buNone/>
            </a:pPr>
            <a:r>
              <a:rPr lang="pt-BR" sz="2400" dirty="0"/>
              <a:t>Ainda, o Quadro I também concede a periculosidade em caso de atividades e operações em equipamentos ou instalações do SEP em </a:t>
            </a:r>
            <a:r>
              <a:rPr lang="pt-BR" sz="2400" b="1" dirty="0"/>
              <a:t>Baixa Tensão</a:t>
            </a:r>
            <a:r>
              <a:rPr lang="pt-BR" sz="2400" dirty="0"/>
              <a:t>, quando </a:t>
            </a:r>
            <a:r>
              <a:rPr lang="pt-BR" sz="2400" b="1" dirty="0"/>
              <a:t>energizados ou </a:t>
            </a:r>
            <a:r>
              <a:rPr lang="pt-BR" sz="2400" b="1" dirty="0" err="1"/>
              <a:t>desenergizados</a:t>
            </a:r>
            <a:r>
              <a:rPr lang="pt-BR" sz="2400" dirty="0"/>
              <a:t>, mas com a possibilidade de energização acidental ou por falha operacional.</a:t>
            </a:r>
          </a:p>
        </p:txBody>
      </p:sp>
    </p:spTree>
    <p:extLst>
      <p:ext uri="{BB962C8B-B14F-4D97-AF65-F5344CB8AC3E}">
        <p14:creationId xmlns:p14="http://schemas.microsoft.com/office/powerpoint/2010/main" val="179070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ayout Power Point 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smtClean="0"/>
              <a:t>Portaria </a:t>
            </a:r>
            <a:r>
              <a:rPr lang="pt-BR" sz="4000" dirty="0" smtClean="0"/>
              <a:t>1.078 </a:t>
            </a:r>
            <a:r>
              <a:rPr lang="pt-BR" sz="4000" dirty="0" smtClean="0"/>
              <a:t>de 16/07/2014</a:t>
            </a:r>
            <a:endParaRPr lang="pt-BR" sz="4000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pt-BR" sz="2400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pt-BR" sz="2400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pt-BR" dirty="0" smtClean="0">
                <a:solidFill>
                  <a:srgbClr val="FF0000"/>
                </a:solidFill>
              </a:rPr>
              <a:t>Ressalte-se</a:t>
            </a:r>
            <a:r>
              <a:rPr lang="pt-BR" dirty="0">
                <a:solidFill>
                  <a:srgbClr val="FF0000"/>
                </a:solidFill>
              </a:rPr>
              <a:t>, portanto, que as atividades e as respectivas áreas de risco desenvolvidas no SEP que ensejam a percepção do adicional de periculosidade se encontram listadas nos itens 4.1 e 4.2, bem como no Quadro I da Portaria 1.078/2014.</a:t>
            </a:r>
          </a:p>
        </p:txBody>
      </p:sp>
    </p:spTree>
    <p:extLst>
      <p:ext uri="{BB962C8B-B14F-4D97-AF65-F5344CB8AC3E}">
        <p14:creationId xmlns:p14="http://schemas.microsoft.com/office/powerpoint/2010/main" val="134657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ayout Power Point 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smtClean="0"/>
              <a:t>Portaria </a:t>
            </a:r>
            <a:r>
              <a:rPr lang="pt-BR" sz="4000" dirty="0" smtClean="0"/>
              <a:t>1.078 </a:t>
            </a:r>
            <a:r>
              <a:rPr lang="pt-BR" sz="4000" dirty="0" smtClean="0"/>
              <a:t>de 16/07/2014</a:t>
            </a:r>
            <a:endParaRPr lang="pt-BR" sz="4000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b="1" dirty="0" smtClean="0"/>
              <a:t>SISTEMA </a:t>
            </a:r>
            <a:r>
              <a:rPr lang="pt-BR" b="1" dirty="0"/>
              <a:t>ELÉTRICO DE CONSUMO – SEC </a:t>
            </a:r>
            <a:r>
              <a:rPr lang="pt-BR" dirty="0"/>
              <a:t> </a:t>
            </a:r>
          </a:p>
          <a:p>
            <a:pPr marL="0" lvl="0" indent="0">
              <a:buNone/>
            </a:pPr>
            <a:endParaRPr lang="pt-BR" dirty="0" smtClean="0"/>
          </a:p>
          <a:p>
            <a:pPr marL="0" lvl="0" indent="0">
              <a:buNone/>
            </a:pPr>
            <a:r>
              <a:rPr lang="pt-BR" dirty="0" smtClean="0"/>
              <a:t>Com </a:t>
            </a:r>
            <a:r>
              <a:rPr lang="pt-BR" dirty="0"/>
              <a:t>relação à periculosidade para as atividades executadas em equipamentos ou instalações do SEC, observam-se algumas peculiaridades. </a:t>
            </a:r>
          </a:p>
          <a:p>
            <a:pPr lvl="0"/>
            <a:r>
              <a:rPr lang="pt-BR" dirty="0"/>
              <a:t>Inicialmente a Portaria 1.078/2014 confere, de uma forma geral, aos trabalhadores que executam atividades em </a:t>
            </a:r>
            <a:r>
              <a:rPr lang="pt-BR" b="1" dirty="0"/>
              <a:t>Alta Tensão</a:t>
            </a:r>
            <a:r>
              <a:rPr lang="pt-BR" dirty="0"/>
              <a:t> em equipamentos ou instalações </a:t>
            </a:r>
            <a:r>
              <a:rPr lang="pt-BR" b="1" dirty="0"/>
              <a:t>energizados</a:t>
            </a:r>
            <a:r>
              <a:rPr lang="pt-BR" dirty="0"/>
              <a:t> o direito ao adicional de periculosidade, conforme item 1, alínea </a:t>
            </a:r>
            <a:r>
              <a:rPr lang="pt-BR" i="1" dirty="0"/>
              <a:t>a</a:t>
            </a:r>
            <a:endParaRPr lang="pt-BR" dirty="0"/>
          </a:p>
          <a:p>
            <a:pPr marL="0" indent="0">
              <a:buNone/>
            </a:pPr>
            <a:r>
              <a:rPr lang="pt-BR" i="1" dirty="0">
                <a:solidFill>
                  <a:srgbClr val="FF0000"/>
                </a:solidFill>
              </a:rPr>
              <a:t>1. Têm direito ao adicional de periculosidade os trabalhadores:</a:t>
            </a:r>
          </a:p>
          <a:p>
            <a:pPr marL="0" indent="0">
              <a:buNone/>
            </a:pPr>
            <a:r>
              <a:rPr lang="pt-BR" i="1" dirty="0">
                <a:solidFill>
                  <a:srgbClr val="FF0000"/>
                </a:solidFill>
              </a:rPr>
              <a:t>a) que executam atividades ou operações em instalações ou equipamentos elétricos energizados em alta tensão;</a:t>
            </a:r>
          </a:p>
        </p:txBody>
      </p:sp>
    </p:spTree>
    <p:extLst>
      <p:ext uri="{BB962C8B-B14F-4D97-AF65-F5344CB8AC3E}">
        <p14:creationId xmlns:p14="http://schemas.microsoft.com/office/powerpoint/2010/main" val="155557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ayout Power Point 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smtClean="0"/>
              <a:t>Portaria </a:t>
            </a:r>
            <a:r>
              <a:rPr lang="pt-BR" sz="4000" dirty="0" smtClean="0"/>
              <a:t>1.078 </a:t>
            </a:r>
            <a:r>
              <a:rPr lang="pt-BR" sz="4000" dirty="0" smtClean="0"/>
              <a:t>de 16/07/2014</a:t>
            </a:r>
            <a:endParaRPr lang="pt-BR" sz="4000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SISTEMA </a:t>
            </a:r>
            <a:r>
              <a:rPr lang="pt-BR" b="1" dirty="0"/>
              <a:t>ELÉTRICO DE CONSUMO – SEC </a:t>
            </a:r>
            <a:r>
              <a:rPr lang="pt-BR" dirty="0"/>
              <a:t> </a:t>
            </a:r>
          </a:p>
          <a:p>
            <a:pPr marL="0" lvl="0" indent="0">
              <a:buNone/>
            </a:pPr>
            <a:endParaRPr lang="pt-BR" dirty="0" smtClean="0"/>
          </a:p>
          <a:p>
            <a:pPr lvl="0"/>
            <a:r>
              <a:rPr lang="pt-BR" dirty="0">
                <a:solidFill>
                  <a:srgbClr val="FF0000"/>
                </a:solidFill>
              </a:rPr>
              <a:t>Portanto, por força do disposto nesse item, os trabalhadores do SEC também têm direito à periculosidade quando realizam atividades em </a:t>
            </a:r>
            <a:r>
              <a:rPr lang="pt-BR" b="1" dirty="0">
                <a:solidFill>
                  <a:srgbClr val="FF0000"/>
                </a:solidFill>
              </a:rPr>
              <a:t>Alta Tensão</a:t>
            </a:r>
            <a:r>
              <a:rPr lang="pt-BR" dirty="0">
                <a:solidFill>
                  <a:srgbClr val="FF0000"/>
                </a:solidFill>
              </a:rPr>
              <a:t> em equipamentos ou instalações </a:t>
            </a:r>
            <a:r>
              <a:rPr lang="pt-BR" b="1" dirty="0">
                <a:solidFill>
                  <a:srgbClr val="FF0000"/>
                </a:solidFill>
              </a:rPr>
              <a:t>energizados</a:t>
            </a:r>
            <a:r>
              <a:rPr lang="pt-BR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25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9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ayout Power Point 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smtClean="0"/>
              <a:t>Portaria </a:t>
            </a:r>
            <a:r>
              <a:rPr lang="pt-BR" sz="4000" dirty="0" smtClean="0"/>
              <a:t>1.078 </a:t>
            </a:r>
            <a:r>
              <a:rPr lang="pt-BR" sz="4000" dirty="0" smtClean="0"/>
              <a:t>de 16/07/2014</a:t>
            </a:r>
            <a:endParaRPr lang="pt-BR" sz="4000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b="1" dirty="0" smtClean="0"/>
              <a:t>SISTEMA </a:t>
            </a:r>
            <a:r>
              <a:rPr lang="pt-BR" b="1" dirty="0"/>
              <a:t>ELÉTRICO DE CONSUMO – SEC </a:t>
            </a:r>
            <a:r>
              <a:rPr lang="pt-BR" dirty="0"/>
              <a:t> </a:t>
            </a:r>
          </a:p>
          <a:p>
            <a:pPr marL="0" lvl="0" indent="0">
              <a:buNone/>
            </a:pPr>
            <a:endParaRPr lang="pt-BR" dirty="0" smtClean="0"/>
          </a:p>
          <a:p>
            <a:pPr lvl="0"/>
            <a:r>
              <a:rPr lang="pt-BR" dirty="0"/>
              <a:t>Também faz jus ao recebimento de periculosidade o trabalho realizado no SEC em </a:t>
            </a:r>
            <a:r>
              <a:rPr lang="pt-BR" b="1" dirty="0"/>
              <a:t>Baixa Tensão</a:t>
            </a:r>
            <a:r>
              <a:rPr lang="pt-BR" dirty="0"/>
              <a:t> em instalações ou equipamentos </a:t>
            </a:r>
            <a:r>
              <a:rPr lang="pt-BR" b="1" dirty="0"/>
              <a:t>energizados</a:t>
            </a:r>
            <a:r>
              <a:rPr lang="pt-BR" dirty="0"/>
              <a:t> e </a:t>
            </a:r>
            <a:r>
              <a:rPr lang="pt-BR" b="1" dirty="0"/>
              <a:t>que não observem o disposto no item 10.2.8 da NR-10</a:t>
            </a:r>
            <a:r>
              <a:rPr lang="pt-BR" dirty="0"/>
              <a:t>, nos termos do item 1, alínea </a:t>
            </a:r>
            <a:r>
              <a:rPr lang="pt-BR" i="1" dirty="0"/>
              <a:t>c</a:t>
            </a:r>
            <a:r>
              <a:rPr lang="pt-BR" dirty="0"/>
              <a:t>. </a:t>
            </a:r>
          </a:p>
          <a:p>
            <a:pPr marL="0" indent="0">
              <a:buNone/>
            </a:pPr>
            <a:r>
              <a:rPr lang="pt-BR" i="1" dirty="0">
                <a:solidFill>
                  <a:srgbClr val="FF0000"/>
                </a:solidFill>
              </a:rPr>
              <a:t>1. Têm direito ao adicional de periculosidade os trabalhadores:</a:t>
            </a:r>
          </a:p>
          <a:p>
            <a:pPr marL="0" indent="0">
              <a:buNone/>
            </a:pPr>
            <a:r>
              <a:rPr lang="pt-BR" i="1" dirty="0">
                <a:solidFill>
                  <a:srgbClr val="FF0000"/>
                </a:solidFill>
              </a:rPr>
              <a:t>(...)</a:t>
            </a:r>
          </a:p>
          <a:p>
            <a:pPr marL="0" indent="0">
              <a:buNone/>
            </a:pPr>
            <a:r>
              <a:rPr lang="pt-BR" i="1" dirty="0">
                <a:solidFill>
                  <a:srgbClr val="FF0000"/>
                </a:solidFill>
              </a:rPr>
              <a:t>c) que realizam atividades ou operações em instalações ou equipamentos elétricos energizados em baixa tensão no sistema elétrico de consumo - SEC, no caso de descumprimento do item 10.2.8 e seus subitens da NR10 - Segurança em Instalações e Serviços em Eletricidade;</a:t>
            </a:r>
          </a:p>
          <a:p>
            <a:pPr lvl="0"/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6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ayout Power Point 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smtClean="0"/>
              <a:t>Portaria </a:t>
            </a:r>
            <a:r>
              <a:rPr lang="pt-BR" sz="4000" dirty="0" smtClean="0"/>
              <a:t>1.078 </a:t>
            </a:r>
            <a:r>
              <a:rPr lang="pt-BR" sz="4000" dirty="0" smtClean="0"/>
              <a:t>de 16/07/2014</a:t>
            </a:r>
            <a:endParaRPr lang="pt-BR" sz="4000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b="1" dirty="0" smtClean="0"/>
              <a:t>SISTEMA </a:t>
            </a:r>
            <a:r>
              <a:rPr lang="pt-BR" b="1" dirty="0"/>
              <a:t>ELÉTRICO DE CONSUMO – SEC </a:t>
            </a:r>
            <a:r>
              <a:rPr lang="pt-BR" dirty="0"/>
              <a:t> </a:t>
            </a:r>
          </a:p>
          <a:p>
            <a:pPr marL="0" lvl="0" indent="0">
              <a:buNone/>
            </a:pPr>
            <a:endParaRPr lang="pt-BR" dirty="0" smtClean="0"/>
          </a:p>
          <a:p>
            <a:pPr marL="0" lvl="0" indent="0">
              <a:buNone/>
            </a:pPr>
            <a:r>
              <a:rPr lang="pt-BR" dirty="0"/>
              <a:t>O item 10.2.8 da NR-10 estabelece as </a:t>
            </a:r>
            <a:r>
              <a:rPr lang="pt-BR" b="1" dirty="0"/>
              <a:t>medidas de proteção coletiva</a:t>
            </a:r>
            <a:r>
              <a:rPr lang="pt-BR" dirty="0"/>
              <a:t> a serem adotadas nos serviços em instalações elétricas, sendo que:</a:t>
            </a: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i="1" dirty="0" smtClean="0">
                <a:solidFill>
                  <a:srgbClr val="FF0000"/>
                </a:solidFill>
              </a:rPr>
              <a:t>10.2.8.2</a:t>
            </a:r>
            <a:r>
              <a:rPr lang="pt-BR" i="1" dirty="0" smtClean="0">
                <a:solidFill>
                  <a:srgbClr val="FF0000"/>
                </a:solidFill>
              </a:rPr>
              <a:t> </a:t>
            </a:r>
            <a:r>
              <a:rPr lang="pt-BR" i="1" dirty="0">
                <a:solidFill>
                  <a:srgbClr val="FF0000"/>
                </a:solidFill>
              </a:rPr>
              <a:t>As medidas de proteção coletiva compreendem, prioritariamente, a </a:t>
            </a:r>
            <a:r>
              <a:rPr lang="pt-BR" i="1" dirty="0" err="1">
                <a:solidFill>
                  <a:srgbClr val="FF0000"/>
                </a:solidFill>
              </a:rPr>
              <a:t>desenergização</a:t>
            </a:r>
            <a:r>
              <a:rPr lang="pt-BR" i="1" dirty="0">
                <a:solidFill>
                  <a:srgbClr val="FF0000"/>
                </a:solidFill>
              </a:rPr>
              <a:t> elétrica conforme estabelece esta NR e, na sua impossibilidade, o emprego de tensão de segurança.</a:t>
            </a:r>
          </a:p>
          <a:p>
            <a:pPr marL="0" indent="0">
              <a:buNone/>
            </a:pPr>
            <a:r>
              <a:rPr lang="pt-BR" b="1" i="1" dirty="0">
                <a:solidFill>
                  <a:srgbClr val="FF0000"/>
                </a:solidFill>
              </a:rPr>
              <a:t>10.2.8.2.1 </a:t>
            </a:r>
            <a:r>
              <a:rPr lang="pt-BR" i="1" dirty="0">
                <a:solidFill>
                  <a:srgbClr val="FF0000"/>
                </a:solidFill>
              </a:rPr>
              <a:t>Na impossibilidade de implementação do estabelecido no subitem 10.2.8.2., devem ser utilizadas outras medidas de proteção coletiva, tais como: isolação das partes vivas, obstáculos, barreiras, sinalização, sistema de seccionamento automático de alimentação, bloqueio do </a:t>
            </a:r>
            <a:r>
              <a:rPr lang="pt-BR" i="1" dirty="0" err="1">
                <a:solidFill>
                  <a:srgbClr val="FF0000"/>
                </a:solidFill>
              </a:rPr>
              <a:t>religamento</a:t>
            </a:r>
            <a:r>
              <a:rPr lang="pt-BR" i="1" dirty="0">
                <a:solidFill>
                  <a:srgbClr val="FF0000"/>
                </a:solidFill>
              </a:rPr>
              <a:t> automático. </a:t>
            </a:r>
          </a:p>
          <a:p>
            <a:pPr lvl="0"/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1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ayout Power Point 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smtClean="0"/>
              <a:t>Portaria </a:t>
            </a:r>
            <a:r>
              <a:rPr lang="pt-BR" sz="4000" dirty="0" smtClean="0"/>
              <a:t>1.078 </a:t>
            </a:r>
            <a:r>
              <a:rPr lang="pt-BR" sz="4000" dirty="0" smtClean="0"/>
              <a:t>de 16/07/2014</a:t>
            </a:r>
            <a:endParaRPr lang="pt-BR" sz="4000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SISTEMA </a:t>
            </a:r>
            <a:r>
              <a:rPr lang="pt-BR" b="1" dirty="0"/>
              <a:t>ELÉTRICO DE CONSUMO – SEC </a:t>
            </a:r>
            <a:r>
              <a:rPr lang="pt-BR" dirty="0"/>
              <a:t> </a:t>
            </a:r>
          </a:p>
          <a:p>
            <a:pPr marL="0" lvl="0" indent="0">
              <a:buNone/>
            </a:pPr>
            <a:endParaRPr lang="pt-BR" dirty="0" smtClean="0"/>
          </a:p>
          <a:p>
            <a:pPr marL="0" lvl="0" indent="0">
              <a:buNone/>
            </a:pPr>
            <a:r>
              <a:rPr lang="pt-BR" dirty="0">
                <a:solidFill>
                  <a:srgbClr val="FF0000"/>
                </a:solidFill>
              </a:rPr>
              <a:t>É dizer que, </a:t>
            </a:r>
            <a:r>
              <a:rPr lang="pt-BR" u="sng" dirty="0">
                <a:solidFill>
                  <a:srgbClr val="FF0000"/>
                </a:solidFill>
              </a:rPr>
              <a:t>no SEC, as atividades realizadas em Baixa Tensão em equipamentos ou instalações que estejam energizados e que não adotem as medidas de proteção coletiva ali elencadas</a:t>
            </a:r>
            <a:r>
              <a:rPr lang="pt-BR" dirty="0">
                <a:solidFill>
                  <a:srgbClr val="FF0000"/>
                </a:solidFill>
              </a:rPr>
              <a:t>, fazem jus ao adicional de periculosidade. </a:t>
            </a:r>
          </a:p>
          <a:p>
            <a:pPr lvl="0"/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2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ayout Power Point 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smtClean="0"/>
              <a:t>Portaria </a:t>
            </a:r>
            <a:r>
              <a:rPr lang="pt-BR" sz="4000" dirty="0" smtClean="0"/>
              <a:t>1.078 </a:t>
            </a:r>
            <a:r>
              <a:rPr lang="pt-BR" sz="4000" dirty="0" smtClean="0"/>
              <a:t>de 16/07/2014</a:t>
            </a:r>
            <a:endParaRPr lang="pt-BR" sz="4000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b="1" dirty="0" smtClean="0"/>
              <a:t>SISTEMA </a:t>
            </a:r>
            <a:r>
              <a:rPr lang="pt-BR" b="1" dirty="0"/>
              <a:t>ELÉTRICO DE CONSUMO – SEC </a:t>
            </a:r>
            <a:r>
              <a:rPr lang="pt-BR" dirty="0"/>
              <a:t> </a:t>
            </a:r>
          </a:p>
          <a:p>
            <a:pPr marL="0" lvl="0" indent="0">
              <a:buNone/>
            </a:pPr>
            <a:endParaRPr lang="pt-BR" dirty="0" smtClean="0"/>
          </a:p>
          <a:p>
            <a:pPr lvl="0"/>
            <a:r>
              <a:rPr lang="pt-BR" dirty="0"/>
              <a:t>Já o item 2, alínea </a:t>
            </a:r>
            <a:r>
              <a:rPr lang="pt-BR" i="1" dirty="0"/>
              <a:t>a</a:t>
            </a:r>
            <a:r>
              <a:rPr lang="pt-BR" dirty="0"/>
              <a:t>, estabelece restrição ao SEC, ao definir que as instalações ou equipamentos elétricos </a:t>
            </a:r>
            <a:r>
              <a:rPr lang="pt-BR" b="1" dirty="0" err="1"/>
              <a:t>desenergizados</a:t>
            </a:r>
            <a:r>
              <a:rPr lang="pt-BR" b="1" dirty="0"/>
              <a:t>, sem a possibilidade de energização acidental, conforme a NR-10</a:t>
            </a:r>
            <a:r>
              <a:rPr lang="pt-BR" dirty="0"/>
              <a:t>, não conferem o direito à periculosidade. </a:t>
            </a:r>
          </a:p>
          <a:p>
            <a:pPr marL="0" indent="0">
              <a:buNone/>
            </a:pPr>
            <a:r>
              <a:rPr lang="pt-BR" i="1" dirty="0">
                <a:solidFill>
                  <a:srgbClr val="FF0000"/>
                </a:solidFill>
              </a:rPr>
              <a:t>2. Não é devido o pagamento do adicional nas seguintes situações:</a:t>
            </a:r>
          </a:p>
          <a:p>
            <a:pPr marL="0" indent="0">
              <a:buNone/>
            </a:pPr>
            <a:r>
              <a:rPr lang="pt-BR" i="1" dirty="0">
                <a:solidFill>
                  <a:srgbClr val="FF0000"/>
                </a:solidFill>
              </a:rPr>
              <a:t>a) nas atividades ou operações no sistema elétrico de consumo em instalações ou equipamentos elétricos </a:t>
            </a:r>
            <a:r>
              <a:rPr lang="pt-BR" i="1" dirty="0" err="1">
                <a:solidFill>
                  <a:srgbClr val="FF0000"/>
                </a:solidFill>
              </a:rPr>
              <a:t>desenergizados</a:t>
            </a:r>
            <a:r>
              <a:rPr lang="pt-BR" i="1" dirty="0">
                <a:solidFill>
                  <a:srgbClr val="FF0000"/>
                </a:solidFill>
              </a:rPr>
              <a:t> e liberados para o trabalho, sem possibilidade de energização acidental, conforme estabelece a NR-10;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lvl="0" indent="0">
              <a:buNone/>
            </a:pPr>
            <a:r>
              <a:rPr lang="pt-BR" dirty="0"/>
              <a:t>Incluem-se aí, portanto, as atividades no SEC, tanto em </a:t>
            </a:r>
            <a:r>
              <a:rPr lang="pt-BR" b="1" dirty="0"/>
              <a:t>Alta Tensão</a:t>
            </a:r>
            <a:r>
              <a:rPr lang="pt-BR" dirty="0"/>
              <a:t>, quanto em </a:t>
            </a:r>
            <a:r>
              <a:rPr lang="pt-BR" b="1" dirty="0"/>
              <a:t>Baixa Tensão</a:t>
            </a:r>
            <a:r>
              <a:rPr lang="pt-BR" dirty="0"/>
              <a:t>, quando realizadas em modo </a:t>
            </a:r>
            <a:r>
              <a:rPr lang="pt-BR" b="1" dirty="0" err="1"/>
              <a:t>desenergizado</a:t>
            </a:r>
            <a:r>
              <a:rPr lang="pt-BR" b="1" dirty="0"/>
              <a:t>,</a:t>
            </a:r>
            <a:r>
              <a:rPr lang="pt-BR" dirty="0"/>
              <a:t> </a:t>
            </a:r>
            <a:r>
              <a:rPr lang="pt-BR" b="1" dirty="0"/>
              <a:t>sem a possibilidade de energização acidental, em conformidade com a NR-10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101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ayout Power Point 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smtClean="0"/>
              <a:t>Portaria </a:t>
            </a:r>
            <a:r>
              <a:rPr lang="pt-BR" sz="4000" dirty="0" smtClean="0"/>
              <a:t>1.078 </a:t>
            </a:r>
            <a:r>
              <a:rPr lang="pt-BR" sz="4000" dirty="0" smtClean="0"/>
              <a:t>de 16/07/2014</a:t>
            </a:r>
            <a:endParaRPr lang="pt-BR" sz="4000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pt-BR" dirty="0"/>
              <a:t>Vale destacar a definição de instalação elétrica </a:t>
            </a:r>
            <a:r>
              <a:rPr lang="pt-BR" dirty="0" err="1"/>
              <a:t>desenergizada</a:t>
            </a:r>
            <a:r>
              <a:rPr lang="pt-BR" dirty="0"/>
              <a:t>, de acordo com a NR-10:</a:t>
            </a:r>
          </a:p>
          <a:p>
            <a:pPr marL="0" indent="0">
              <a:buNone/>
            </a:pPr>
            <a:r>
              <a:rPr lang="pt-BR" b="1" i="1" dirty="0">
                <a:solidFill>
                  <a:srgbClr val="FF0000"/>
                </a:solidFill>
              </a:rPr>
              <a:t>10.5.1 </a:t>
            </a:r>
            <a:r>
              <a:rPr lang="pt-BR" i="1" dirty="0">
                <a:solidFill>
                  <a:srgbClr val="FF0000"/>
                </a:solidFill>
              </a:rPr>
              <a:t>Somente serão consideradas </a:t>
            </a:r>
            <a:r>
              <a:rPr lang="pt-BR" i="1" dirty="0" err="1">
                <a:solidFill>
                  <a:srgbClr val="FF0000"/>
                </a:solidFill>
              </a:rPr>
              <a:t>desenergizadas</a:t>
            </a:r>
            <a:r>
              <a:rPr lang="pt-BR" i="1" dirty="0">
                <a:solidFill>
                  <a:srgbClr val="FF0000"/>
                </a:solidFill>
              </a:rPr>
              <a:t> as instalações elétricas liberadas para trabalho, mediante os procedimentos apropriados, obedecida a </a:t>
            </a:r>
            <a:r>
              <a:rPr lang="pt-BR" i="1" dirty="0" err="1">
                <a:solidFill>
                  <a:srgbClr val="FF0000"/>
                </a:solidFill>
              </a:rPr>
              <a:t>seqüência</a:t>
            </a:r>
            <a:r>
              <a:rPr lang="pt-BR" i="1" dirty="0">
                <a:solidFill>
                  <a:srgbClr val="FF0000"/>
                </a:solidFill>
              </a:rPr>
              <a:t> abaixo:</a:t>
            </a:r>
          </a:p>
          <a:p>
            <a:pPr marL="0" indent="0">
              <a:buNone/>
            </a:pPr>
            <a:r>
              <a:rPr lang="pt-BR" i="1" dirty="0">
                <a:solidFill>
                  <a:srgbClr val="FF0000"/>
                </a:solidFill>
              </a:rPr>
              <a:t>a) seccionamento;</a:t>
            </a:r>
          </a:p>
          <a:p>
            <a:pPr marL="0" indent="0">
              <a:buNone/>
            </a:pPr>
            <a:r>
              <a:rPr lang="pt-BR" i="1" dirty="0">
                <a:solidFill>
                  <a:srgbClr val="FF0000"/>
                </a:solidFill>
              </a:rPr>
              <a:t>b) impedimento de </a:t>
            </a:r>
            <a:r>
              <a:rPr lang="pt-BR" i="1" dirty="0" err="1">
                <a:solidFill>
                  <a:srgbClr val="FF0000"/>
                </a:solidFill>
              </a:rPr>
              <a:t>reenergização</a:t>
            </a:r>
            <a:r>
              <a:rPr lang="pt-BR" i="1" dirty="0">
                <a:solidFill>
                  <a:srgbClr val="FF0000"/>
                </a:solidFill>
              </a:rPr>
              <a:t>;</a:t>
            </a:r>
          </a:p>
          <a:p>
            <a:pPr marL="0" indent="0">
              <a:buNone/>
            </a:pPr>
            <a:r>
              <a:rPr lang="pt-BR" i="1" dirty="0">
                <a:solidFill>
                  <a:srgbClr val="FF0000"/>
                </a:solidFill>
              </a:rPr>
              <a:t>c) constatação da ausência de tensão;</a:t>
            </a:r>
          </a:p>
          <a:p>
            <a:pPr marL="0" indent="0">
              <a:buNone/>
            </a:pPr>
            <a:r>
              <a:rPr lang="pt-BR" i="1" dirty="0">
                <a:solidFill>
                  <a:srgbClr val="FF0000"/>
                </a:solidFill>
              </a:rPr>
              <a:t>d) instalação de aterramento temporário com </a:t>
            </a:r>
            <a:r>
              <a:rPr lang="pt-BR" i="1" dirty="0" err="1">
                <a:solidFill>
                  <a:srgbClr val="FF0000"/>
                </a:solidFill>
              </a:rPr>
              <a:t>equipotencialização</a:t>
            </a:r>
            <a:r>
              <a:rPr lang="pt-BR" i="1" dirty="0">
                <a:solidFill>
                  <a:srgbClr val="FF0000"/>
                </a:solidFill>
              </a:rPr>
              <a:t> dos condutores dos circuitos;</a:t>
            </a:r>
          </a:p>
          <a:p>
            <a:pPr marL="0" indent="0">
              <a:buNone/>
            </a:pPr>
            <a:r>
              <a:rPr lang="pt-BR" i="1" dirty="0">
                <a:solidFill>
                  <a:srgbClr val="FF0000"/>
                </a:solidFill>
              </a:rPr>
              <a:t>e) proteção dos elementos energizados existentes na zona controlada (Anexo I);</a:t>
            </a:r>
          </a:p>
          <a:p>
            <a:pPr marL="0" indent="0">
              <a:buNone/>
            </a:pPr>
            <a:r>
              <a:rPr lang="pt-BR" i="1" dirty="0">
                <a:solidFill>
                  <a:srgbClr val="FF0000"/>
                </a:solidFill>
              </a:rPr>
              <a:t>f) instalação da sinalização de impedimento de </a:t>
            </a:r>
            <a:r>
              <a:rPr lang="pt-BR" i="1" dirty="0" err="1">
                <a:solidFill>
                  <a:srgbClr val="FF0000"/>
                </a:solidFill>
              </a:rPr>
              <a:t>reenergização</a:t>
            </a:r>
            <a:r>
              <a:rPr lang="pt-BR" i="1" dirty="0" smtClean="0">
                <a:solidFill>
                  <a:srgbClr val="FF0000"/>
                </a:solidFill>
              </a:rPr>
              <a:t>.</a:t>
            </a:r>
            <a:endParaRPr lang="pt-B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1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ayout Power Point 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smtClean="0"/>
              <a:t>Portaria </a:t>
            </a:r>
            <a:r>
              <a:rPr lang="pt-BR" sz="4000" dirty="0" smtClean="0"/>
              <a:t>1.078 </a:t>
            </a:r>
            <a:r>
              <a:rPr lang="pt-BR" sz="4000" dirty="0" smtClean="0"/>
              <a:t>de 16/07/2014</a:t>
            </a:r>
            <a:endParaRPr lang="pt-BR" sz="4000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i="1" dirty="0">
                <a:solidFill>
                  <a:srgbClr val="FF0000"/>
                </a:solidFill>
              </a:rPr>
              <a:t>10.5.2 O estado de instalação </a:t>
            </a:r>
            <a:r>
              <a:rPr lang="pt-BR" i="1" dirty="0" err="1">
                <a:solidFill>
                  <a:srgbClr val="FF0000"/>
                </a:solidFill>
              </a:rPr>
              <a:t>desenergizada</a:t>
            </a:r>
            <a:r>
              <a:rPr lang="pt-BR" i="1" dirty="0">
                <a:solidFill>
                  <a:srgbClr val="FF0000"/>
                </a:solidFill>
              </a:rPr>
              <a:t> deve ser mantido até a autorização para </a:t>
            </a:r>
            <a:r>
              <a:rPr lang="pt-BR" i="1" dirty="0" err="1">
                <a:solidFill>
                  <a:srgbClr val="FF0000"/>
                </a:solidFill>
              </a:rPr>
              <a:t>reenergização</a:t>
            </a:r>
            <a:r>
              <a:rPr lang="pt-BR" i="1" dirty="0">
                <a:solidFill>
                  <a:srgbClr val="FF0000"/>
                </a:solidFill>
              </a:rPr>
              <a:t>, devendo ser </a:t>
            </a:r>
            <a:r>
              <a:rPr lang="pt-BR" i="1" dirty="0" err="1">
                <a:solidFill>
                  <a:srgbClr val="FF0000"/>
                </a:solidFill>
              </a:rPr>
              <a:t>reenergizada</a:t>
            </a:r>
            <a:r>
              <a:rPr lang="pt-BR" i="1" dirty="0">
                <a:solidFill>
                  <a:srgbClr val="FF0000"/>
                </a:solidFill>
              </a:rPr>
              <a:t> respeitando a </a:t>
            </a:r>
            <a:r>
              <a:rPr lang="pt-BR" i="1" dirty="0" err="1">
                <a:solidFill>
                  <a:srgbClr val="FF0000"/>
                </a:solidFill>
              </a:rPr>
              <a:t>seqüência</a:t>
            </a:r>
            <a:r>
              <a:rPr lang="pt-BR" i="1" dirty="0">
                <a:solidFill>
                  <a:srgbClr val="FF0000"/>
                </a:solidFill>
              </a:rPr>
              <a:t> de procedimentos abaixo:</a:t>
            </a:r>
          </a:p>
          <a:p>
            <a:pPr marL="0" indent="0">
              <a:buNone/>
            </a:pPr>
            <a:r>
              <a:rPr lang="pt-BR" i="1" dirty="0">
                <a:solidFill>
                  <a:srgbClr val="FF0000"/>
                </a:solidFill>
              </a:rPr>
              <a:t>a) retirada das ferramentas, utensílios e equipamentos;</a:t>
            </a:r>
          </a:p>
          <a:p>
            <a:pPr marL="0" indent="0">
              <a:buNone/>
            </a:pPr>
            <a:r>
              <a:rPr lang="pt-BR" i="1" dirty="0">
                <a:solidFill>
                  <a:srgbClr val="FF0000"/>
                </a:solidFill>
              </a:rPr>
              <a:t>b) retirada da zona controlada de todos os trabalhadores não envolvidos no processo de </a:t>
            </a:r>
            <a:r>
              <a:rPr lang="pt-BR" i="1" dirty="0" err="1">
                <a:solidFill>
                  <a:srgbClr val="FF0000"/>
                </a:solidFill>
              </a:rPr>
              <a:t>reenergização</a:t>
            </a:r>
            <a:r>
              <a:rPr lang="pt-BR" i="1" dirty="0">
                <a:solidFill>
                  <a:srgbClr val="FF0000"/>
                </a:solidFill>
              </a:rPr>
              <a:t>;</a:t>
            </a:r>
          </a:p>
          <a:p>
            <a:pPr marL="0" indent="0">
              <a:buNone/>
            </a:pPr>
            <a:r>
              <a:rPr lang="pt-BR" i="1" dirty="0">
                <a:solidFill>
                  <a:srgbClr val="FF0000"/>
                </a:solidFill>
              </a:rPr>
              <a:t>c) remoção do aterramento temporário, da </a:t>
            </a:r>
            <a:r>
              <a:rPr lang="pt-BR" i="1" dirty="0" err="1">
                <a:solidFill>
                  <a:srgbClr val="FF0000"/>
                </a:solidFill>
              </a:rPr>
              <a:t>equipotencialização</a:t>
            </a:r>
            <a:r>
              <a:rPr lang="pt-BR" i="1" dirty="0">
                <a:solidFill>
                  <a:srgbClr val="FF0000"/>
                </a:solidFill>
              </a:rPr>
              <a:t> e das proteções adicionais;</a:t>
            </a:r>
          </a:p>
          <a:p>
            <a:pPr marL="0" indent="0">
              <a:buNone/>
            </a:pPr>
            <a:r>
              <a:rPr lang="pt-BR" i="1" dirty="0">
                <a:solidFill>
                  <a:srgbClr val="FF0000"/>
                </a:solidFill>
              </a:rPr>
              <a:t>d) remoção da sinalização de impedimento de </a:t>
            </a:r>
            <a:r>
              <a:rPr lang="pt-BR" i="1" dirty="0" err="1">
                <a:solidFill>
                  <a:srgbClr val="FF0000"/>
                </a:solidFill>
              </a:rPr>
              <a:t>reenergização</a:t>
            </a:r>
            <a:r>
              <a:rPr lang="pt-BR" i="1" dirty="0">
                <a:solidFill>
                  <a:srgbClr val="FF0000"/>
                </a:solidFill>
              </a:rPr>
              <a:t>;</a:t>
            </a:r>
          </a:p>
          <a:p>
            <a:pPr marL="0" indent="0">
              <a:buNone/>
            </a:pPr>
            <a:r>
              <a:rPr lang="pt-BR" i="1" dirty="0">
                <a:solidFill>
                  <a:srgbClr val="FF0000"/>
                </a:solidFill>
              </a:rPr>
              <a:t>e) </a:t>
            </a:r>
            <a:r>
              <a:rPr lang="pt-BR" i="1" dirty="0" err="1">
                <a:solidFill>
                  <a:srgbClr val="FF0000"/>
                </a:solidFill>
              </a:rPr>
              <a:t>destravamento</a:t>
            </a:r>
            <a:r>
              <a:rPr lang="pt-BR" i="1" dirty="0">
                <a:solidFill>
                  <a:srgbClr val="FF0000"/>
                </a:solidFill>
              </a:rPr>
              <a:t>, se houver, e religação dos dispositivos de seccionamento</a:t>
            </a:r>
            <a:endParaRPr lang="pt-B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ayout Power Point 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smtClean="0"/>
              <a:t>Portaria </a:t>
            </a:r>
            <a:r>
              <a:rPr lang="pt-BR" sz="4000" dirty="0" smtClean="0"/>
              <a:t>1.078 </a:t>
            </a:r>
            <a:r>
              <a:rPr lang="pt-BR" sz="4000" dirty="0" smtClean="0"/>
              <a:t>de 16/07/2014</a:t>
            </a:r>
            <a:endParaRPr lang="pt-BR" sz="4000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b="1" dirty="0"/>
              <a:t>SISTEMA ELÉTRICO DE CONSUMO – SEC </a:t>
            </a:r>
            <a:r>
              <a:rPr lang="pt-BR" dirty="0"/>
              <a:t> </a:t>
            </a:r>
          </a:p>
          <a:p>
            <a:pPr marL="0" lvl="0" indent="0">
              <a:buNone/>
            </a:pPr>
            <a:endParaRPr lang="pt-BR" dirty="0" smtClean="0"/>
          </a:p>
          <a:p>
            <a:pPr marL="0" lvl="0" indent="0">
              <a:buNone/>
            </a:pPr>
            <a:r>
              <a:rPr lang="pt-BR" dirty="0" smtClean="0"/>
              <a:t>Por </a:t>
            </a:r>
            <a:r>
              <a:rPr lang="pt-BR" dirty="0"/>
              <a:t>fim, a Portaria 1.078/2014 exclui, ainda, expressamente quais as atividades realizadas em Baixa Tensão que não dão direito ao recebimento de periculosidade, nos seguintes termos</a:t>
            </a:r>
            <a:r>
              <a:rPr lang="pt-BR" dirty="0" smtClean="0"/>
              <a:t>:</a:t>
            </a:r>
          </a:p>
          <a:p>
            <a:pPr marL="0" lv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i="1" dirty="0">
                <a:solidFill>
                  <a:srgbClr val="FF0000"/>
                </a:solidFill>
              </a:rPr>
              <a:t>2. Não é devido o pagamento do adicional nas seguintes situações:</a:t>
            </a:r>
          </a:p>
          <a:p>
            <a:pPr marL="0" indent="0">
              <a:buNone/>
            </a:pPr>
            <a:r>
              <a:rPr lang="pt-BR" i="1" dirty="0">
                <a:solidFill>
                  <a:srgbClr val="FF0000"/>
                </a:solidFill>
              </a:rPr>
              <a:t>(...)</a:t>
            </a:r>
          </a:p>
          <a:p>
            <a:pPr marL="0" indent="0">
              <a:buNone/>
            </a:pPr>
            <a:r>
              <a:rPr lang="pt-BR" i="1" dirty="0">
                <a:solidFill>
                  <a:srgbClr val="FF0000"/>
                </a:solidFill>
              </a:rPr>
              <a:t>c) nas atividades ou operações elementares realizadas em baixa tensão, tais como o uso de equipamentos elétricos energizados e os procedimentos de ligar e desligar circuitos elétricos, desde que os materiais e equipamentos elétricos estejam em conformidade com as normas  técnicas oficiais estabelecidas pelos órgãos competentes e, na ausência ou omissão destas, as normas internacionais cabíveis. </a:t>
            </a:r>
          </a:p>
        </p:txBody>
      </p:sp>
    </p:spTree>
    <p:extLst>
      <p:ext uri="{BB962C8B-B14F-4D97-AF65-F5344CB8AC3E}">
        <p14:creationId xmlns:p14="http://schemas.microsoft.com/office/powerpoint/2010/main" val="49525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ayout Power Point 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smtClean="0"/>
              <a:t>Portaria </a:t>
            </a:r>
            <a:r>
              <a:rPr lang="pt-BR" sz="4000" dirty="0" smtClean="0"/>
              <a:t>1.078 </a:t>
            </a:r>
            <a:r>
              <a:rPr lang="pt-BR" sz="4000" dirty="0" smtClean="0"/>
              <a:t>de 16/07/2014</a:t>
            </a:r>
            <a:endParaRPr lang="pt-BR" sz="4000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b="1" dirty="0"/>
              <a:t>TRABALHO EM PROXIMIDADE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lvl="0" indent="0">
              <a:buNone/>
            </a:pPr>
            <a:r>
              <a:rPr lang="pt-BR" dirty="0" smtClean="0"/>
              <a:t>Também </a:t>
            </a:r>
            <a:r>
              <a:rPr lang="pt-BR" dirty="0"/>
              <a:t>têm direito ao recebimento de adicional de periculosidade os trabalhadores que realizem trabalho em proximidade: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i="1" dirty="0" smtClean="0">
                <a:solidFill>
                  <a:srgbClr val="FF0000"/>
                </a:solidFill>
              </a:rPr>
              <a:t>1</a:t>
            </a:r>
            <a:r>
              <a:rPr lang="pt-BR" i="1" dirty="0">
                <a:solidFill>
                  <a:srgbClr val="FF0000"/>
                </a:solidFill>
              </a:rPr>
              <a:t>. Têm direito ao adicional de periculosidade os trabalhadores:</a:t>
            </a:r>
          </a:p>
          <a:p>
            <a:pPr marL="0" indent="0">
              <a:buNone/>
            </a:pPr>
            <a:r>
              <a:rPr lang="pt-BR" i="1" dirty="0">
                <a:solidFill>
                  <a:srgbClr val="FF0000"/>
                </a:solidFill>
              </a:rPr>
              <a:t>(...)</a:t>
            </a:r>
          </a:p>
          <a:p>
            <a:pPr marL="0" indent="0">
              <a:buNone/>
            </a:pPr>
            <a:r>
              <a:rPr lang="pt-BR" i="1" dirty="0">
                <a:solidFill>
                  <a:srgbClr val="FF0000"/>
                </a:solidFill>
              </a:rPr>
              <a:t>b) que realizam atividades ou operações com trabalho em proximidade, conforme estabelece a NR-10;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lvl="0" indent="0">
              <a:buNone/>
            </a:pPr>
            <a:r>
              <a:rPr lang="pt-BR" dirty="0"/>
              <a:t>O trabalho em proximidade é definido na NR-10 como sendo o </a:t>
            </a:r>
            <a:r>
              <a:rPr lang="pt-BR" i="1" dirty="0"/>
              <a:t>trabalho durante o qual o trabalhador pode entrar na zona controlada, ainda que seja com uma parte do seu corpo ou com extensões condutoras, representadas por materiais, ferramentas ou equipamentos que manipule.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949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ayout Power Point 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Muito</a:t>
            </a:r>
            <a:r>
              <a:rPr lang="en-US" dirty="0" smtClean="0"/>
              <a:t> Obrigado!</a:t>
            </a:r>
            <a:endParaRPr lang="pt-BR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rgbClr val="000099"/>
                </a:solidFill>
              </a:rPr>
              <a:t>lumbrera@compuland.com.br</a:t>
            </a:r>
          </a:p>
          <a:p>
            <a:pPr algn="ctr">
              <a:buNone/>
            </a:pPr>
            <a:endParaRPr lang="en-US" sz="2800" dirty="0" smtClean="0">
              <a:solidFill>
                <a:srgbClr val="000099"/>
              </a:solidFill>
            </a:endParaRPr>
          </a:p>
          <a:p>
            <a:pPr algn="ctr">
              <a:buNone/>
            </a:pPr>
            <a:endParaRPr lang="pt-BR" sz="2800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75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7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6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5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7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Layout Power Point 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sz="4000" dirty="0" smtClean="0"/>
              <a:t>Processo de Regulamentação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sz="2000" dirty="0" smtClean="0"/>
              <a:t>Definição de prioridades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pt-BR" sz="20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sz="2000" dirty="0" smtClean="0"/>
              <a:t>Formulação de texto técnico básico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pt-BR" sz="20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sz="2000" dirty="0" smtClean="0"/>
              <a:t>Consulta pública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pt-BR" sz="20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sz="2000" dirty="0" smtClean="0"/>
              <a:t>Discussão tripartite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pt-BR" sz="20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sz="2000" dirty="0" smtClean="0"/>
              <a:t>Análise final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pt-BR" sz="20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sz="2000" dirty="0" smtClean="0"/>
              <a:t>Publicação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pt-BR" sz="20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sz="2000" dirty="0" smtClean="0"/>
              <a:t>Acompanhamento da implementação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4572000" y="1916113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4572000" y="2636838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4572000" y="3284538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4572000" y="3933825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4572000" y="4581525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4572000" y="5300663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3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ayout Power Point 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smtClean="0"/>
              <a:t>Portaria </a:t>
            </a:r>
            <a:r>
              <a:rPr lang="pt-BR" sz="4000" dirty="0" smtClean="0"/>
              <a:t>1.078 </a:t>
            </a:r>
            <a:r>
              <a:rPr lang="pt-BR" sz="4000" dirty="0" smtClean="0"/>
              <a:t>de 16/07/2014</a:t>
            </a:r>
            <a:endParaRPr lang="pt-BR" sz="4000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2800" dirty="0" smtClean="0"/>
              <a:t>1</a:t>
            </a:r>
            <a:r>
              <a:rPr lang="pt-BR" sz="2800" dirty="0"/>
              <a:t>. Têm direito ao adicional de periculosidade os trabalhadores:</a:t>
            </a:r>
          </a:p>
          <a:p>
            <a:pPr marL="0" indent="0">
              <a:buNone/>
            </a:pPr>
            <a:r>
              <a:rPr lang="pt-BR" sz="2800" dirty="0"/>
              <a:t>a) que executam atividades ou operações em instalações ou equipamentos elétricos energizados em alta tensão;</a:t>
            </a:r>
          </a:p>
          <a:p>
            <a:pPr marL="0" indent="0">
              <a:buNone/>
            </a:pPr>
            <a:r>
              <a:rPr lang="pt-BR" sz="2800" dirty="0"/>
              <a:t>b) que realizam atividades ou operações com trabalho em proximidade, conforme estabelece a NR-10;</a:t>
            </a:r>
          </a:p>
          <a:p>
            <a:pPr marL="0" indent="0">
              <a:buNone/>
            </a:pPr>
            <a:r>
              <a:rPr lang="pt-BR" sz="2800" dirty="0"/>
              <a:t>c) que realizam atividades ou operações em instalações ou equipamentos elétricos energizados em baixa tensão no sistema elétrico de consumo - SEC, no caso de descumprimento do item 10.2.8 e seus subitens da NR10 - Segurança em Instalações e Serviços em Eletricidade;</a:t>
            </a:r>
          </a:p>
          <a:p>
            <a:pPr marL="0" indent="0">
              <a:buNone/>
            </a:pPr>
            <a:r>
              <a:rPr lang="pt-BR" sz="2800" dirty="0"/>
              <a:t>d) das empresas que operam em instalações ou equipamentos integrantes do sistema elétrico de potência - SEP, bem como suas contratadas, em conformidade com as atividades e respectivas áreas de risco descritas no quadro I deste anexo.</a:t>
            </a:r>
          </a:p>
          <a:p>
            <a:pPr algn="ctr">
              <a:buNone/>
            </a:pPr>
            <a:endParaRPr lang="pt-BR" sz="2800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1129</Words>
  <Application>Microsoft Office PowerPoint</Application>
  <PresentationFormat>Apresentação na tela (4:3)</PresentationFormat>
  <Paragraphs>129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A ELABORAÇÃO E A IMPLANTAÇÃO DA PORTARIA 1.078/2014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Processo de Regulamentação</vt:lpstr>
      <vt:lpstr>Apresentação do PowerPoint</vt:lpstr>
      <vt:lpstr>Portaria 1.078 de 16/07/2014</vt:lpstr>
      <vt:lpstr>Portaria 1.078 de 16/07/2014</vt:lpstr>
      <vt:lpstr>Portaria 1.078 de 16/07/2014</vt:lpstr>
      <vt:lpstr>Portaria 1.078 de 16/07/2014</vt:lpstr>
      <vt:lpstr>Portaria 1.078 de 16/07/2014</vt:lpstr>
      <vt:lpstr>Portaria 1.078 de 16/07/2014</vt:lpstr>
      <vt:lpstr>Portaria 1.078 de 16/07/2014</vt:lpstr>
      <vt:lpstr>Portaria 1.078 de 16/07/2014</vt:lpstr>
      <vt:lpstr>Portaria 1.078 de 16/07/2014</vt:lpstr>
      <vt:lpstr>Portaria 1.078 de 16/07/2014</vt:lpstr>
      <vt:lpstr>Portaria 1.078 de 16/07/2014</vt:lpstr>
      <vt:lpstr>Portaria 1.078 de 16/07/2014</vt:lpstr>
      <vt:lpstr>Portaria 1.078 de 16/07/2014</vt:lpstr>
      <vt:lpstr>Portaria 1.078 de 16/07/2014</vt:lpstr>
      <vt:lpstr>Portaria 1.078 de 16/07/2014</vt:lpstr>
      <vt:lpstr>Portaria 1.078 de 16/07/2014</vt:lpstr>
      <vt:lpstr>Portaria 1.078 de 16/07/2014</vt:lpstr>
      <vt:lpstr>Portaria 1.078 de 16/07/2014</vt:lpstr>
      <vt:lpstr>Portaria 1.078 de 16/07/2014</vt:lpstr>
      <vt:lpstr>Muito Obrigado!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Luiz Lumbreras</dc:creator>
  <cp:lastModifiedBy>Luiz Carlos Lumbreras Rocha</cp:lastModifiedBy>
  <cp:revision>27</cp:revision>
  <dcterms:created xsi:type="dcterms:W3CDTF">2012-08-30T11:25:54Z</dcterms:created>
  <dcterms:modified xsi:type="dcterms:W3CDTF">2014-09-16T01:41:36Z</dcterms:modified>
</cp:coreProperties>
</file>