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media/image4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7276" r:id="rId2"/>
    <p:sldId id="2361" r:id="rId3"/>
    <p:sldId id="7373" r:id="rId4"/>
    <p:sldId id="7376" r:id="rId5"/>
    <p:sldId id="7401" r:id="rId6"/>
    <p:sldId id="7394" r:id="rId7"/>
    <p:sldId id="7400" r:id="rId8"/>
    <p:sldId id="2147471203" r:id="rId9"/>
    <p:sldId id="2147471205" r:id="rId10"/>
    <p:sldId id="7226" r:id="rId11"/>
    <p:sldId id="2147471204" r:id="rId12"/>
    <p:sldId id="7395" r:id="rId13"/>
    <p:sldId id="7402" r:id="rId14"/>
    <p:sldId id="2147471207" r:id="rId15"/>
    <p:sldId id="2147471243" r:id="rId16"/>
    <p:sldId id="7417" r:id="rId17"/>
    <p:sldId id="7416" r:id="rId18"/>
    <p:sldId id="2147471206" r:id="rId19"/>
    <p:sldId id="2147471244" r:id="rId20"/>
    <p:sldId id="7404" r:id="rId21"/>
    <p:sldId id="6100" r:id="rId22"/>
    <p:sldId id="7409" r:id="rId23"/>
    <p:sldId id="5177" r:id="rId24"/>
    <p:sldId id="7406" r:id="rId25"/>
    <p:sldId id="556" r:id="rId26"/>
    <p:sldId id="5185" r:id="rId27"/>
    <p:sldId id="7408" r:id="rId28"/>
    <p:sldId id="6038" r:id="rId29"/>
    <p:sldId id="1382" r:id="rId30"/>
    <p:sldId id="1427" r:id="rId31"/>
    <p:sldId id="1428" r:id="rId32"/>
    <p:sldId id="7370" r:id="rId33"/>
    <p:sldId id="7387" r:id="rId34"/>
    <p:sldId id="6726" r:id="rId35"/>
    <p:sldId id="6727" r:id="rId36"/>
    <p:sldId id="7390" r:id="rId37"/>
    <p:sldId id="6734" r:id="rId38"/>
    <p:sldId id="7273" r:id="rId39"/>
    <p:sldId id="6735" r:id="rId40"/>
    <p:sldId id="286" r:id="rId41"/>
    <p:sldId id="7392" r:id="rId42"/>
    <p:sldId id="7382" r:id="rId43"/>
    <p:sldId id="6738" r:id="rId44"/>
    <p:sldId id="6742" r:id="rId45"/>
    <p:sldId id="279" r:id="rId46"/>
    <p:sldId id="7367" r:id="rId47"/>
    <p:sldId id="7200" r:id="rId48"/>
    <p:sldId id="7272" r:id="rId49"/>
    <p:sldId id="7366" r:id="rId50"/>
    <p:sldId id="7057" r:id="rId51"/>
    <p:sldId id="7184" r:id="rId52"/>
    <p:sldId id="6859" r:id="rId53"/>
    <p:sldId id="7204" r:id="rId54"/>
    <p:sldId id="7351" r:id="rId55"/>
    <p:sldId id="7185" r:id="rId56"/>
    <p:sldId id="7080" r:id="rId57"/>
    <p:sldId id="7193" r:id="rId58"/>
    <p:sldId id="7153" r:id="rId59"/>
    <p:sldId id="6905" r:id="rId60"/>
    <p:sldId id="6474" r:id="rId6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E33"/>
    <a:srgbClr val="EE0000"/>
    <a:srgbClr val="EA0000"/>
    <a:srgbClr val="F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E966EE-312A-4250-B915-B2C4B115D4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A7A953-1762-481A-9158-37126B6437AF}">
      <dgm:prSet/>
      <dgm:spPr/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E3DD668B-1BED-4CC0-B23F-F8F73C7505D6}" type="parTrans" cxnId="{39A2D34F-C4FE-4179-A2DE-3F74BEDF489B}">
      <dgm:prSet/>
      <dgm:spPr/>
      <dgm:t>
        <a:bodyPr/>
        <a:lstStyle/>
        <a:p>
          <a:endParaRPr lang="en-US"/>
        </a:p>
      </dgm:t>
    </dgm:pt>
    <dgm:pt modelId="{F57F6F38-B6F9-4C9E-89A9-CC3E4340F404}" type="sibTrans" cxnId="{39A2D34F-C4FE-4179-A2DE-3F74BEDF489B}">
      <dgm:prSet/>
      <dgm:spPr/>
      <dgm:t>
        <a:bodyPr/>
        <a:lstStyle/>
        <a:p>
          <a:endParaRPr lang="en-US"/>
        </a:p>
      </dgm:t>
    </dgm:pt>
    <dgm:pt modelId="{9E0565CB-8968-41BF-BBC4-89D45C2F72F2}">
      <dgm:prSet/>
      <dgm:spPr/>
      <dgm:t>
        <a:bodyPr/>
        <a:lstStyle/>
        <a:p>
          <a:r>
            <a:rPr lang="pt-BR" dirty="0">
              <a:solidFill>
                <a:schemeClr val="accent1">
                  <a:lumMod val="50000"/>
                </a:schemeClr>
              </a:solidFill>
            </a:rPr>
            <a:t>Eng. civil e de segurança do trabalho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C745909F-037C-4CAC-BE39-47088B3E27F2}" type="parTrans" cxnId="{BCEDC5C0-DE30-4AAB-ADE0-7485A778E0F8}">
      <dgm:prSet/>
      <dgm:spPr/>
      <dgm:t>
        <a:bodyPr/>
        <a:lstStyle/>
        <a:p>
          <a:endParaRPr lang="en-US"/>
        </a:p>
      </dgm:t>
    </dgm:pt>
    <dgm:pt modelId="{16FAE002-2C24-4430-8D43-32FD5A628B41}" type="sibTrans" cxnId="{BCEDC5C0-DE30-4AAB-ADE0-7485A778E0F8}">
      <dgm:prSet/>
      <dgm:spPr/>
      <dgm:t>
        <a:bodyPr/>
        <a:lstStyle/>
        <a:p>
          <a:endParaRPr lang="en-US"/>
        </a:p>
      </dgm:t>
    </dgm:pt>
    <dgm:pt modelId="{0D730CCB-4EDF-4D45-B044-8BF0E446D9A8}">
      <dgm:prSet/>
      <dgm:spPr/>
      <dgm:t>
        <a:bodyPr/>
        <a:lstStyle/>
        <a:p>
          <a:r>
            <a:rPr lang="pt-BR" dirty="0">
              <a:solidFill>
                <a:schemeClr val="accent1">
                  <a:lumMod val="50000"/>
                </a:schemeClr>
              </a:solidFill>
            </a:rPr>
            <a:t>Auditor Fiscal do Trabalho aposentado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3A5C494F-D2CA-4FFF-9A8E-0B9D3F0E8D25}" type="parTrans" cxnId="{ADA1AEFF-D196-48EA-87CE-522FD27A39B3}">
      <dgm:prSet/>
      <dgm:spPr/>
      <dgm:t>
        <a:bodyPr/>
        <a:lstStyle/>
        <a:p>
          <a:endParaRPr lang="en-US"/>
        </a:p>
      </dgm:t>
    </dgm:pt>
    <dgm:pt modelId="{F0386FD8-1DC6-4DE1-A650-7C7EA2EC1490}" type="sibTrans" cxnId="{ADA1AEFF-D196-48EA-87CE-522FD27A39B3}">
      <dgm:prSet/>
      <dgm:spPr/>
      <dgm:t>
        <a:bodyPr/>
        <a:lstStyle/>
        <a:p>
          <a:endParaRPr lang="en-US"/>
        </a:p>
      </dgm:t>
    </dgm:pt>
    <dgm:pt modelId="{8D1A5C19-22B7-428D-B9F1-71C14EA0C459}">
      <dgm:prSet/>
      <dgm:spPr/>
      <dgm:t>
        <a:bodyPr/>
        <a:lstStyle/>
        <a:p>
          <a:r>
            <a:rPr lang="pt-BR" dirty="0">
              <a:solidFill>
                <a:schemeClr val="accent1">
                  <a:lumMod val="50000"/>
                </a:schemeClr>
              </a:solidFill>
            </a:rPr>
            <a:t>Participou da CNTT da elaboração da NR.35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3FA51984-E7B2-4C61-AA3A-FC1948A5150A}" type="parTrans" cxnId="{C285235E-D3F6-47D3-ACF6-E47A39EF05B8}">
      <dgm:prSet/>
      <dgm:spPr/>
      <dgm:t>
        <a:bodyPr/>
        <a:lstStyle/>
        <a:p>
          <a:endParaRPr lang="en-US"/>
        </a:p>
      </dgm:t>
    </dgm:pt>
    <dgm:pt modelId="{B50FFBC0-70DE-4D4C-8257-7A58FA0EBB88}" type="sibTrans" cxnId="{C285235E-D3F6-47D3-ACF6-E47A39EF05B8}">
      <dgm:prSet/>
      <dgm:spPr/>
      <dgm:t>
        <a:bodyPr/>
        <a:lstStyle/>
        <a:p>
          <a:endParaRPr lang="en-US"/>
        </a:p>
      </dgm:t>
    </dgm:pt>
    <dgm:pt modelId="{F7BE3281-486C-4226-862F-F4C75D25B510}">
      <dgm:prSet/>
      <dgm:spPr/>
      <dgm:t>
        <a:bodyPr/>
        <a:lstStyle/>
        <a:p>
          <a:r>
            <a:rPr lang="pt-BR" dirty="0">
              <a:solidFill>
                <a:schemeClr val="accent1">
                  <a:lumMod val="50000"/>
                </a:schemeClr>
              </a:solidFill>
            </a:rPr>
            <a:t>Professor de pós-graduação eng. de seg. e medicina do trabalho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E1C8D145-EC54-4BDB-925A-25042C3A60A0}" type="parTrans" cxnId="{5BF729A9-F654-40E1-8884-4F4D06C92650}">
      <dgm:prSet/>
      <dgm:spPr/>
      <dgm:t>
        <a:bodyPr/>
        <a:lstStyle/>
        <a:p>
          <a:endParaRPr lang="en-US"/>
        </a:p>
      </dgm:t>
    </dgm:pt>
    <dgm:pt modelId="{EFA16836-49EF-4CE6-B3C7-1E6E9392517E}" type="sibTrans" cxnId="{5BF729A9-F654-40E1-8884-4F4D06C92650}">
      <dgm:prSet/>
      <dgm:spPr/>
      <dgm:t>
        <a:bodyPr/>
        <a:lstStyle/>
        <a:p>
          <a:endParaRPr lang="en-US"/>
        </a:p>
      </dgm:t>
    </dgm:pt>
    <dgm:pt modelId="{3C26E14F-33F5-4155-817A-44419250E587}">
      <dgm:prSet/>
      <dgm:spPr/>
      <dgm:t>
        <a:bodyPr/>
        <a:lstStyle/>
        <a:p>
          <a:r>
            <a:rPr lang="pt-BR" dirty="0">
              <a:solidFill>
                <a:schemeClr val="accent1">
                  <a:lumMod val="50000"/>
                </a:schemeClr>
              </a:solidFill>
            </a:rPr>
            <a:t>Publicou manuais sobre o tema de prevenção de acidentes com quedas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564279FF-E62B-4015-BBF2-52995FFA3257}" type="parTrans" cxnId="{F8350F6B-384F-443D-BA8E-85DFED3A159A}">
      <dgm:prSet/>
      <dgm:spPr/>
      <dgm:t>
        <a:bodyPr/>
        <a:lstStyle/>
        <a:p>
          <a:endParaRPr lang="en-US"/>
        </a:p>
      </dgm:t>
    </dgm:pt>
    <dgm:pt modelId="{DFF2110A-04FD-489C-8EC6-FB492EE1193E}" type="sibTrans" cxnId="{F8350F6B-384F-443D-BA8E-85DFED3A159A}">
      <dgm:prSet/>
      <dgm:spPr/>
      <dgm:t>
        <a:bodyPr/>
        <a:lstStyle/>
        <a:p>
          <a:endParaRPr lang="en-US"/>
        </a:p>
      </dgm:t>
    </dgm:pt>
    <dgm:pt modelId="{5812B82F-04C0-4AF9-AF2C-0C360F165435}">
      <dgm:prSet/>
      <dgm:spPr/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221C6296-23D3-4A3C-B408-F201BC6CB181}" type="parTrans" cxnId="{24A1CF97-0C8C-4B7D-B8D7-234E7CE0C4A2}">
      <dgm:prSet/>
      <dgm:spPr/>
      <dgm:t>
        <a:bodyPr/>
        <a:lstStyle/>
        <a:p>
          <a:endParaRPr lang="en-US"/>
        </a:p>
      </dgm:t>
    </dgm:pt>
    <dgm:pt modelId="{F91BEE0F-97D7-449B-86B0-F8E5D249AB5B}" type="sibTrans" cxnId="{24A1CF97-0C8C-4B7D-B8D7-234E7CE0C4A2}">
      <dgm:prSet/>
      <dgm:spPr/>
      <dgm:t>
        <a:bodyPr/>
        <a:lstStyle/>
        <a:p>
          <a:endParaRPr lang="en-US"/>
        </a:p>
      </dgm:t>
    </dgm:pt>
    <dgm:pt modelId="{D1A40D52-678F-4F61-A0B8-8DCB61B19374}">
      <dgm:prSet/>
      <dgm:spPr/>
      <dgm:t>
        <a:bodyPr/>
        <a:lstStyle/>
        <a:p>
          <a:r>
            <a:rPr lang="pt-BR" dirty="0">
              <a:solidFill>
                <a:schemeClr val="accent1">
                  <a:lumMod val="50000"/>
                </a:schemeClr>
              </a:solidFill>
            </a:rPr>
            <a:t>Consultor técnico de seg. do trab. Independente e do SECONCI-SP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85698F41-9777-4D67-8D44-5C7B2A9D7D1B}" type="parTrans" cxnId="{0B551187-B9EE-466A-8F13-CC08792675FF}">
      <dgm:prSet/>
      <dgm:spPr/>
      <dgm:t>
        <a:bodyPr/>
        <a:lstStyle/>
        <a:p>
          <a:endParaRPr lang="en-US"/>
        </a:p>
      </dgm:t>
    </dgm:pt>
    <dgm:pt modelId="{7020ABE2-66CA-406C-B539-EC1ED43C8A88}" type="sibTrans" cxnId="{0B551187-B9EE-466A-8F13-CC08792675FF}">
      <dgm:prSet/>
      <dgm:spPr/>
      <dgm:t>
        <a:bodyPr/>
        <a:lstStyle/>
        <a:p>
          <a:endParaRPr lang="en-US"/>
        </a:p>
      </dgm:t>
    </dgm:pt>
    <dgm:pt modelId="{4ECD446A-1E8E-473D-9A27-010DEB12A74B}" type="pres">
      <dgm:prSet presAssocID="{8CE966EE-312A-4250-B915-B2C4B115D48E}" presName="vert0" presStyleCnt="0">
        <dgm:presLayoutVars>
          <dgm:dir/>
          <dgm:animOne val="branch"/>
          <dgm:animLvl val="lvl"/>
        </dgm:presLayoutVars>
      </dgm:prSet>
      <dgm:spPr/>
    </dgm:pt>
    <dgm:pt modelId="{51EA2F88-BE66-45AA-9F27-39FFBFCFD4F2}" type="pres">
      <dgm:prSet presAssocID="{6AA7A953-1762-481A-9158-37126B6437AF}" presName="thickLine" presStyleLbl="alignNode1" presStyleIdx="0" presStyleCnt="1"/>
      <dgm:spPr/>
    </dgm:pt>
    <dgm:pt modelId="{FF6A61DA-ACF1-43AD-BF2F-49A0A274B384}" type="pres">
      <dgm:prSet presAssocID="{6AA7A953-1762-481A-9158-37126B6437AF}" presName="horz1" presStyleCnt="0"/>
      <dgm:spPr/>
    </dgm:pt>
    <dgm:pt modelId="{47DAB96B-6569-41E6-9500-0C1662844A37}" type="pres">
      <dgm:prSet presAssocID="{6AA7A953-1762-481A-9158-37126B6437AF}" presName="tx1" presStyleLbl="revTx" presStyleIdx="0" presStyleCnt="8" custFlipHor="1" custScaleX="9731"/>
      <dgm:spPr/>
    </dgm:pt>
    <dgm:pt modelId="{D487668A-11D6-4A9E-A0C3-EFE7BACDA0C4}" type="pres">
      <dgm:prSet presAssocID="{6AA7A953-1762-481A-9158-37126B6437AF}" presName="vert1" presStyleCnt="0"/>
      <dgm:spPr/>
    </dgm:pt>
    <dgm:pt modelId="{C8992BA5-91DC-46E3-8703-BB955F261D9C}" type="pres">
      <dgm:prSet presAssocID="{9E0565CB-8968-41BF-BBC4-89D45C2F72F2}" presName="vertSpace2a" presStyleCnt="0"/>
      <dgm:spPr/>
    </dgm:pt>
    <dgm:pt modelId="{7DED31F5-5507-4566-AAC2-6F3CA1FE2EBD}" type="pres">
      <dgm:prSet presAssocID="{9E0565CB-8968-41BF-BBC4-89D45C2F72F2}" presName="horz2" presStyleCnt="0"/>
      <dgm:spPr/>
    </dgm:pt>
    <dgm:pt modelId="{CB7E2869-6596-4E10-9D67-6CB8F6B746A9}" type="pres">
      <dgm:prSet presAssocID="{9E0565CB-8968-41BF-BBC4-89D45C2F72F2}" presName="horzSpace2" presStyleCnt="0"/>
      <dgm:spPr/>
    </dgm:pt>
    <dgm:pt modelId="{7160AD5D-E3B6-4B99-9784-9F0447F8B63C}" type="pres">
      <dgm:prSet presAssocID="{9E0565CB-8968-41BF-BBC4-89D45C2F72F2}" presName="tx2" presStyleLbl="revTx" presStyleIdx="1" presStyleCnt="8"/>
      <dgm:spPr/>
    </dgm:pt>
    <dgm:pt modelId="{08BDE99E-FAA1-4847-AF64-96A04BEED63D}" type="pres">
      <dgm:prSet presAssocID="{9E0565CB-8968-41BF-BBC4-89D45C2F72F2}" presName="vert2" presStyleCnt="0"/>
      <dgm:spPr/>
    </dgm:pt>
    <dgm:pt modelId="{163C03C8-EE04-4BB9-958F-EEBF181A79C4}" type="pres">
      <dgm:prSet presAssocID="{9E0565CB-8968-41BF-BBC4-89D45C2F72F2}" presName="thinLine2b" presStyleLbl="callout" presStyleIdx="0" presStyleCnt="7"/>
      <dgm:spPr/>
    </dgm:pt>
    <dgm:pt modelId="{46F5EB60-3DDA-4D76-B103-3CECB1C5B3F2}" type="pres">
      <dgm:prSet presAssocID="{9E0565CB-8968-41BF-BBC4-89D45C2F72F2}" presName="vertSpace2b" presStyleCnt="0"/>
      <dgm:spPr/>
    </dgm:pt>
    <dgm:pt modelId="{176CBA2D-4631-4B30-867C-3B023B127CF8}" type="pres">
      <dgm:prSet presAssocID="{0D730CCB-4EDF-4D45-B044-8BF0E446D9A8}" presName="horz2" presStyleCnt="0"/>
      <dgm:spPr/>
    </dgm:pt>
    <dgm:pt modelId="{684C292D-F07F-42EA-BE06-3D458BC7CA3E}" type="pres">
      <dgm:prSet presAssocID="{0D730CCB-4EDF-4D45-B044-8BF0E446D9A8}" presName="horzSpace2" presStyleCnt="0"/>
      <dgm:spPr/>
    </dgm:pt>
    <dgm:pt modelId="{78F65B53-B53F-4881-9250-1EE4CCF9CFD7}" type="pres">
      <dgm:prSet presAssocID="{0D730CCB-4EDF-4D45-B044-8BF0E446D9A8}" presName="tx2" presStyleLbl="revTx" presStyleIdx="2" presStyleCnt="8"/>
      <dgm:spPr/>
    </dgm:pt>
    <dgm:pt modelId="{73DEEE58-BBC3-4DE3-8CA5-B0DE5247809A}" type="pres">
      <dgm:prSet presAssocID="{0D730CCB-4EDF-4D45-B044-8BF0E446D9A8}" presName="vert2" presStyleCnt="0"/>
      <dgm:spPr/>
    </dgm:pt>
    <dgm:pt modelId="{AF6C250C-1C43-41C3-917D-79976BE2F3D6}" type="pres">
      <dgm:prSet presAssocID="{0D730CCB-4EDF-4D45-B044-8BF0E446D9A8}" presName="thinLine2b" presStyleLbl="callout" presStyleIdx="1" presStyleCnt="7"/>
      <dgm:spPr/>
    </dgm:pt>
    <dgm:pt modelId="{67B0E192-3F42-4A7B-BA80-9FC8ECD8EBD8}" type="pres">
      <dgm:prSet presAssocID="{0D730CCB-4EDF-4D45-B044-8BF0E446D9A8}" presName="vertSpace2b" presStyleCnt="0"/>
      <dgm:spPr/>
    </dgm:pt>
    <dgm:pt modelId="{21F74C3A-2A48-482D-A036-F22351B354BF}" type="pres">
      <dgm:prSet presAssocID="{8D1A5C19-22B7-428D-B9F1-71C14EA0C459}" presName="horz2" presStyleCnt="0"/>
      <dgm:spPr/>
    </dgm:pt>
    <dgm:pt modelId="{B2A384D0-3A19-46A9-9DD7-AB56B47B2D3C}" type="pres">
      <dgm:prSet presAssocID="{8D1A5C19-22B7-428D-B9F1-71C14EA0C459}" presName="horzSpace2" presStyleCnt="0"/>
      <dgm:spPr/>
    </dgm:pt>
    <dgm:pt modelId="{2314A73F-0ECD-41DA-912A-539C7C9D5CBD}" type="pres">
      <dgm:prSet presAssocID="{8D1A5C19-22B7-428D-B9F1-71C14EA0C459}" presName="tx2" presStyleLbl="revTx" presStyleIdx="3" presStyleCnt="8"/>
      <dgm:spPr/>
    </dgm:pt>
    <dgm:pt modelId="{CEE4C848-3E94-4D68-B546-24601D31B43A}" type="pres">
      <dgm:prSet presAssocID="{8D1A5C19-22B7-428D-B9F1-71C14EA0C459}" presName="vert2" presStyleCnt="0"/>
      <dgm:spPr/>
    </dgm:pt>
    <dgm:pt modelId="{8E649CAB-A3E5-4FF9-AE2B-215F2E946889}" type="pres">
      <dgm:prSet presAssocID="{8D1A5C19-22B7-428D-B9F1-71C14EA0C459}" presName="thinLine2b" presStyleLbl="callout" presStyleIdx="2" presStyleCnt="7"/>
      <dgm:spPr/>
    </dgm:pt>
    <dgm:pt modelId="{B7B2D428-CF15-448D-9036-45FF7C9DABAF}" type="pres">
      <dgm:prSet presAssocID="{8D1A5C19-22B7-428D-B9F1-71C14EA0C459}" presName="vertSpace2b" presStyleCnt="0"/>
      <dgm:spPr/>
    </dgm:pt>
    <dgm:pt modelId="{2FB0BE1A-AD58-45CF-BAF5-A432F261EAE5}" type="pres">
      <dgm:prSet presAssocID="{F7BE3281-486C-4226-862F-F4C75D25B510}" presName="horz2" presStyleCnt="0"/>
      <dgm:spPr/>
    </dgm:pt>
    <dgm:pt modelId="{2F9AC77C-CFE5-4C11-BBD9-5514CEE28674}" type="pres">
      <dgm:prSet presAssocID="{F7BE3281-486C-4226-862F-F4C75D25B510}" presName="horzSpace2" presStyleCnt="0"/>
      <dgm:spPr/>
    </dgm:pt>
    <dgm:pt modelId="{06DC5482-B4DF-4064-8C06-FB17E53B6E20}" type="pres">
      <dgm:prSet presAssocID="{F7BE3281-486C-4226-862F-F4C75D25B510}" presName="tx2" presStyleLbl="revTx" presStyleIdx="4" presStyleCnt="8"/>
      <dgm:spPr/>
    </dgm:pt>
    <dgm:pt modelId="{66FE5F9A-B25F-4D77-9CCD-0F6D1CCDF022}" type="pres">
      <dgm:prSet presAssocID="{F7BE3281-486C-4226-862F-F4C75D25B510}" presName="vert2" presStyleCnt="0"/>
      <dgm:spPr/>
    </dgm:pt>
    <dgm:pt modelId="{0BA01AAD-6E18-452C-AB48-FE1673D6F432}" type="pres">
      <dgm:prSet presAssocID="{F7BE3281-486C-4226-862F-F4C75D25B510}" presName="thinLine2b" presStyleLbl="callout" presStyleIdx="3" presStyleCnt="7"/>
      <dgm:spPr/>
    </dgm:pt>
    <dgm:pt modelId="{973EDFF2-6782-4D58-893E-1A814B3FDB1D}" type="pres">
      <dgm:prSet presAssocID="{F7BE3281-486C-4226-862F-F4C75D25B510}" presName="vertSpace2b" presStyleCnt="0"/>
      <dgm:spPr/>
    </dgm:pt>
    <dgm:pt modelId="{64672786-EDA6-4DEF-ABD8-B7D5D1086DDA}" type="pres">
      <dgm:prSet presAssocID="{3C26E14F-33F5-4155-817A-44419250E587}" presName="horz2" presStyleCnt="0"/>
      <dgm:spPr/>
    </dgm:pt>
    <dgm:pt modelId="{8FABD3B2-F618-4F86-BBAF-85575980F3C4}" type="pres">
      <dgm:prSet presAssocID="{3C26E14F-33F5-4155-817A-44419250E587}" presName="horzSpace2" presStyleCnt="0"/>
      <dgm:spPr/>
    </dgm:pt>
    <dgm:pt modelId="{A828FCF1-DECA-486A-8E56-2231C5444D29}" type="pres">
      <dgm:prSet presAssocID="{3C26E14F-33F5-4155-817A-44419250E587}" presName="tx2" presStyleLbl="revTx" presStyleIdx="5" presStyleCnt="8"/>
      <dgm:spPr/>
    </dgm:pt>
    <dgm:pt modelId="{CD91CECB-913B-4222-B645-CAE0EAE880B2}" type="pres">
      <dgm:prSet presAssocID="{3C26E14F-33F5-4155-817A-44419250E587}" presName="vert2" presStyleCnt="0"/>
      <dgm:spPr/>
    </dgm:pt>
    <dgm:pt modelId="{C7AF0761-ADA8-4D9E-B656-9E8F5CB4C6EF}" type="pres">
      <dgm:prSet presAssocID="{3C26E14F-33F5-4155-817A-44419250E587}" presName="thinLine2b" presStyleLbl="callout" presStyleIdx="4" presStyleCnt="7"/>
      <dgm:spPr/>
    </dgm:pt>
    <dgm:pt modelId="{4FABC37B-81B1-40EA-A60E-79603559708E}" type="pres">
      <dgm:prSet presAssocID="{3C26E14F-33F5-4155-817A-44419250E587}" presName="vertSpace2b" presStyleCnt="0"/>
      <dgm:spPr/>
    </dgm:pt>
    <dgm:pt modelId="{F100313E-CDB1-4101-92A1-94A76C872FEE}" type="pres">
      <dgm:prSet presAssocID="{5812B82F-04C0-4AF9-AF2C-0C360F165435}" presName="horz2" presStyleCnt="0"/>
      <dgm:spPr/>
    </dgm:pt>
    <dgm:pt modelId="{ECCEDA80-5505-408A-991E-BDB66980E51B}" type="pres">
      <dgm:prSet presAssocID="{5812B82F-04C0-4AF9-AF2C-0C360F165435}" presName="horzSpace2" presStyleCnt="0"/>
      <dgm:spPr/>
    </dgm:pt>
    <dgm:pt modelId="{3ED2428C-06E9-49CE-8BF3-7FD347420FC9}" type="pres">
      <dgm:prSet presAssocID="{5812B82F-04C0-4AF9-AF2C-0C360F165435}" presName="tx2" presStyleLbl="revTx" presStyleIdx="6" presStyleCnt="8"/>
      <dgm:spPr/>
    </dgm:pt>
    <dgm:pt modelId="{8546632F-4004-4A61-BA02-5AE9A1A992CD}" type="pres">
      <dgm:prSet presAssocID="{5812B82F-04C0-4AF9-AF2C-0C360F165435}" presName="vert2" presStyleCnt="0"/>
      <dgm:spPr/>
    </dgm:pt>
    <dgm:pt modelId="{1A085C2B-BAD5-4AC1-919D-5650085A99B8}" type="pres">
      <dgm:prSet presAssocID="{5812B82F-04C0-4AF9-AF2C-0C360F165435}" presName="thinLine2b" presStyleLbl="callout" presStyleIdx="5" presStyleCnt="7"/>
      <dgm:spPr/>
    </dgm:pt>
    <dgm:pt modelId="{DE2ABB92-5813-45DC-8C45-2090E7E58806}" type="pres">
      <dgm:prSet presAssocID="{5812B82F-04C0-4AF9-AF2C-0C360F165435}" presName="vertSpace2b" presStyleCnt="0"/>
      <dgm:spPr/>
    </dgm:pt>
    <dgm:pt modelId="{0EA91E45-234B-4571-BFB2-BA8945164525}" type="pres">
      <dgm:prSet presAssocID="{D1A40D52-678F-4F61-A0B8-8DCB61B19374}" presName="horz2" presStyleCnt="0"/>
      <dgm:spPr/>
    </dgm:pt>
    <dgm:pt modelId="{25ECD59D-F546-4A9C-B463-3FAD39967140}" type="pres">
      <dgm:prSet presAssocID="{D1A40D52-678F-4F61-A0B8-8DCB61B19374}" presName="horzSpace2" presStyleCnt="0"/>
      <dgm:spPr/>
    </dgm:pt>
    <dgm:pt modelId="{28DC9CDF-B5C0-47D2-AB2D-C32C1EA1E237}" type="pres">
      <dgm:prSet presAssocID="{D1A40D52-678F-4F61-A0B8-8DCB61B19374}" presName="tx2" presStyleLbl="revTx" presStyleIdx="7" presStyleCnt="8" custLinFactY="-9057" custLinFactNeighborX="-77" custLinFactNeighborY="-100000"/>
      <dgm:spPr/>
    </dgm:pt>
    <dgm:pt modelId="{B9B53476-2F84-45DE-84EA-838DDBEE6899}" type="pres">
      <dgm:prSet presAssocID="{D1A40D52-678F-4F61-A0B8-8DCB61B19374}" presName="vert2" presStyleCnt="0"/>
      <dgm:spPr/>
    </dgm:pt>
    <dgm:pt modelId="{377A6E72-C65D-4CD5-BC96-FAD84EFA24FB}" type="pres">
      <dgm:prSet presAssocID="{D1A40D52-678F-4F61-A0B8-8DCB61B19374}" presName="thinLine2b" presStyleLbl="callout" presStyleIdx="6" presStyleCnt="7"/>
      <dgm:spPr/>
    </dgm:pt>
    <dgm:pt modelId="{7FDF6B55-24BC-407B-B02D-93D752F8CC6C}" type="pres">
      <dgm:prSet presAssocID="{D1A40D52-678F-4F61-A0B8-8DCB61B19374}" presName="vertSpace2b" presStyleCnt="0"/>
      <dgm:spPr/>
    </dgm:pt>
  </dgm:ptLst>
  <dgm:cxnLst>
    <dgm:cxn modelId="{90BD5C06-5B2C-4184-BFF8-D9199DFDC6CE}" type="presOf" srcId="{9E0565CB-8968-41BF-BBC4-89D45C2F72F2}" destId="{7160AD5D-E3B6-4B99-9784-9F0447F8B63C}" srcOrd="0" destOrd="0" presId="urn:microsoft.com/office/officeart/2008/layout/LinedList"/>
    <dgm:cxn modelId="{AFEC7416-FF3F-4F53-BDE5-3F355A1EEAF1}" type="presOf" srcId="{F7BE3281-486C-4226-862F-F4C75D25B510}" destId="{06DC5482-B4DF-4064-8C06-FB17E53B6E20}" srcOrd="0" destOrd="0" presId="urn:microsoft.com/office/officeart/2008/layout/LinedList"/>
    <dgm:cxn modelId="{C285235E-D3F6-47D3-ACF6-E47A39EF05B8}" srcId="{6AA7A953-1762-481A-9158-37126B6437AF}" destId="{8D1A5C19-22B7-428D-B9F1-71C14EA0C459}" srcOrd="2" destOrd="0" parTransId="{3FA51984-E7B2-4C61-AA3A-FC1948A5150A}" sibTransId="{B50FFBC0-70DE-4D4C-8257-7A58FA0EBB88}"/>
    <dgm:cxn modelId="{F8350F6B-384F-443D-BA8E-85DFED3A159A}" srcId="{6AA7A953-1762-481A-9158-37126B6437AF}" destId="{3C26E14F-33F5-4155-817A-44419250E587}" srcOrd="4" destOrd="0" parTransId="{564279FF-E62B-4015-BBF2-52995FFA3257}" sibTransId="{DFF2110A-04FD-489C-8EC6-FB492EE1193E}"/>
    <dgm:cxn modelId="{B218AD6B-D47C-45F5-825F-D2852442B8CC}" type="presOf" srcId="{8D1A5C19-22B7-428D-B9F1-71C14EA0C459}" destId="{2314A73F-0ECD-41DA-912A-539C7C9D5CBD}" srcOrd="0" destOrd="0" presId="urn:microsoft.com/office/officeart/2008/layout/LinedList"/>
    <dgm:cxn modelId="{FC345B4F-0596-49DA-BB33-63502B34B151}" type="presOf" srcId="{3C26E14F-33F5-4155-817A-44419250E587}" destId="{A828FCF1-DECA-486A-8E56-2231C5444D29}" srcOrd="0" destOrd="0" presId="urn:microsoft.com/office/officeart/2008/layout/LinedList"/>
    <dgm:cxn modelId="{39A2D34F-C4FE-4179-A2DE-3F74BEDF489B}" srcId="{8CE966EE-312A-4250-B915-B2C4B115D48E}" destId="{6AA7A953-1762-481A-9158-37126B6437AF}" srcOrd="0" destOrd="0" parTransId="{E3DD668B-1BED-4CC0-B23F-F8F73C7505D6}" sibTransId="{F57F6F38-B6F9-4C9E-89A9-CC3E4340F404}"/>
    <dgm:cxn modelId="{0B551187-B9EE-466A-8F13-CC08792675FF}" srcId="{6AA7A953-1762-481A-9158-37126B6437AF}" destId="{D1A40D52-678F-4F61-A0B8-8DCB61B19374}" srcOrd="6" destOrd="0" parTransId="{85698F41-9777-4D67-8D44-5C7B2A9D7D1B}" sibTransId="{7020ABE2-66CA-406C-B539-EC1ED43C8A88}"/>
    <dgm:cxn modelId="{24A1CF97-0C8C-4B7D-B8D7-234E7CE0C4A2}" srcId="{6AA7A953-1762-481A-9158-37126B6437AF}" destId="{5812B82F-04C0-4AF9-AF2C-0C360F165435}" srcOrd="5" destOrd="0" parTransId="{221C6296-23D3-4A3C-B408-F201BC6CB181}" sibTransId="{F91BEE0F-97D7-449B-86B0-F8E5D249AB5B}"/>
    <dgm:cxn modelId="{0F04C6A1-3575-4822-8B43-6CDED2BBA285}" type="presOf" srcId="{6AA7A953-1762-481A-9158-37126B6437AF}" destId="{47DAB96B-6569-41E6-9500-0C1662844A37}" srcOrd="0" destOrd="0" presId="urn:microsoft.com/office/officeart/2008/layout/LinedList"/>
    <dgm:cxn modelId="{5BF729A9-F654-40E1-8884-4F4D06C92650}" srcId="{6AA7A953-1762-481A-9158-37126B6437AF}" destId="{F7BE3281-486C-4226-862F-F4C75D25B510}" srcOrd="3" destOrd="0" parTransId="{E1C8D145-EC54-4BDB-925A-25042C3A60A0}" sibTransId="{EFA16836-49EF-4CE6-B3C7-1E6E9392517E}"/>
    <dgm:cxn modelId="{BCEDC5C0-DE30-4AAB-ADE0-7485A778E0F8}" srcId="{6AA7A953-1762-481A-9158-37126B6437AF}" destId="{9E0565CB-8968-41BF-BBC4-89D45C2F72F2}" srcOrd="0" destOrd="0" parTransId="{C745909F-037C-4CAC-BE39-47088B3E27F2}" sibTransId="{16FAE002-2C24-4430-8D43-32FD5A628B41}"/>
    <dgm:cxn modelId="{E47121C7-9A56-420B-A3BD-BC9B738C8715}" type="presOf" srcId="{D1A40D52-678F-4F61-A0B8-8DCB61B19374}" destId="{28DC9CDF-B5C0-47D2-AB2D-C32C1EA1E237}" srcOrd="0" destOrd="0" presId="urn:microsoft.com/office/officeart/2008/layout/LinedList"/>
    <dgm:cxn modelId="{44F9ABE9-2333-4680-93B5-257817A08DD2}" type="presOf" srcId="{8CE966EE-312A-4250-B915-B2C4B115D48E}" destId="{4ECD446A-1E8E-473D-9A27-010DEB12A74B}" srcOrd="0" destOrd="0" presId="urn:microsoft.com/office/officeart/2008/layout/LinedList"/>
    <dgm:cxn modelId="{D708E6EB-24BB-49F1-8908-B82C517538AE}" type="presOf" srcId="{5812B82F-04C0-4AF9-AF2C-0C360F165435}" destId="{3ED2428C-06E9-49CE-8BF3-7FD347420FC9}" srcOrd="0" destOrd="0" presId="urn:microsoft.com/office/officeart/2008/layout/LinedList"/>
    <dgm:cxn modelId="{34EA15FB-F6CC-4B2B-8765-6E353416504B}" type="presOf" srcId="{0D730CCB-4EDF-4D45-B044-8BF0E446D9A8}" destId="{78F65B53-B53F-4881-9250-1EE4CCF9CFD7}" srcOrd="0" destOrd="0" presId="urn:microsoft.com/office/officeart/2008/layout/LinedList"/>
    <dgm:cxn modelId="{ADA1AEFF-D196-48EA-87CE-522FD27A39B3}" srcId="{6AA7A953-1762-481A-9158-37126B6437AF}" destId="{0D730CCB-4EDF-4D45-B044-8BF0E446D9A8}" srcOrd="1" destOrd="0" parTransId="{3A5C494F-D2CA-4FFF-9A8E-0B9D3F0E8D25}" sibTransId="{F0386FD8-1DC6-4DE1-A650-7C7EA2EC1490}"/>
    <dgm:cxn modelId="{3BA1ACE8-1C77-4BBE-908D-76D84284F9DE}" type="presParOf" srcId="{4ECD446A-1E8E-473D-9A27-010DEB12A74B}" destId="{51EA2F88-BE66-45AA-9F27-39FFBFCFD4F2}" srcOrd="0" destOrd="0" presId="urn:microsoft.com/office/officeart/2008/layout/LinedList"/>
    <dgm:cxn modelId="{01EA4FC0-CDA2-4E3B-B7FB-6793A7A72A5B}" type="presParOf" srcId="{4ECD446A-1E8E-473D-9A27-010DEB12A74B}" destId="{FF6A61DA-ACF1-43AD-BF2F-49A0A274B384}" srcOrd="1" destOrd="0" presId="urn:microsoft.com/office/officeart/2008/layout/LinedList"/>
    <dgm:cxn modelId="{97F46EA2-FE49-4950-B132-A4F055EE500B}" type="presParOf" srcId="{FF6A61DA-ACF1-43AD-BF2F-49A0A274B384}" destId="{47DAB96B-6569-41E6-9500-0C1662844A37}" srcOrd="0" destOrd="0" presId="urn:microsoft.com/office/officeart/2008/layout/LinedList"/>
    <dgm:cxn modelId="{0AAFFF20-D9AF-4DD3-AA78-DDE408AEC1EA}" type="presParOf" srcId="{FF6A61DA-ACF1-43AD-BF2F-49A0A274B384}" destId="{D487668A-11D6-4A9E-A0C3-EFE7BACDA0C4}" srcOrd="1" destOrd="0" presId="urn:microsoft.com/office/officeart/2008/layout/LinedList"/>
    <dgm:cxn modelId="{13E92A8A-B33E-43D9-8F50-71C8D2144D1C}" type="presParOf" srcId="{D487668A-11D6-4A9E-A0C3-EFE7BACDA0C4}" destId="{C8992BA5-91DC-46E3-8703-BB955F261D9C}" srcOrd="0" destOrd="0" presId="urn:microsoft.com/office/officeart/2008/layout/LinedList"/>
    <dgm:cxn modelId="{EFCCBEFF-D599-496D-A10F-37FD195D816D}" type="presParOf" srcId="{D487668A-11D6-4A9E-A0C3-EFE7BACDA0C4}" destId="{7DED31F5-5507-4566-AAC2-6F3CA1FE2EBD}" srcOrd="1" destOrd="0" presId="urn:microsoft.com/office/officeart/2008/layout/LinedList"/>
    <dgm:cxn modelId="{CD9DD659-AD58-4B8D-80D7-AB08972E61EE}" type="presParOf" srcId="{7DED31F5-5507-4566-AAC2-6F3CA1FE2EBD}" destId="{CB7E2869-6596-4E10-9D67-6CB8F6B746A9}" srcOrd="0" destOrd="0" presId="urn:microsoft.com/office/officeart/2008/layout/LinedList"/>
    <dgm:cxn modelId="{6B16DF8E-BC71-4EEF-9741-459F64C4B23F}" type="presParOf" srcId="{7DED31F5-5507-4566-AAC2-6F3CA1FE2EBD}" destId="{7160AD5D-E3B6-4B99-9784-9F0447F8B63C}" srcOrd="1" destOrd="0" presId="urn:microsoft.com/office/officeart/2008/layout/LinedList"/>
    <dgm:cxn modelId="{E310CEB8-81B8-4C51-B9D7-6943E7FD82BC}" type="presParOf" srcId="{7DED31F5-5507-4566-AAC2-6F3CA1FE2EBD}" destId="{08BDE99E-FAA1-4847-AF64-96A04BEED63D}" srcOrd="2" destOrd="0" presId="urn:microsoft.com/office/officeart/2008/layout/LinedList"/>
    <dgm:cxn modelId="{76F822E6-E6C0-4071-BBD7-36DDB5500B07}" type="presParOf" srcId="{D487668A-11D6-4A9E-A0C3-EFE7BACDA0C4}" destId="{163C03C8-EE04-4BB9-958F-EEBF181A79C4}" srcOrd="2" destOrd="0" presId="urn:microsoft.com/office/officeart/2008/layout/LinedList"/>
    <dgm:cxn modelId="{30B91B7A-8F22-4CAF-BC6C-8F23E0951CE8}" type="presParOf" srcId="{D487668A-11D6-4A9E-A0C3-EFE7BACDA0C4}" destId="{46F5EB60-3DDA-4D76-B103-3CECB1C5B3F2}" srcOrd="3" destOrd="0" presId="urn:microsoft.com/office/officeart/2008/layout/LinedList"/>
    <dgm:cxn modelId="{F9D928AF-240A-4587-9B2D-5745D4E63D8A}" type="presParOf" srcId="{D487668A-11D6-4A9E-A0C3-EFE7BACDA0C4}" destId="{176CBA2D-4631-4B30-867C-3B023B127CF8}" srcOrd="4" destOrd="0" presId="urn:microsoft.com/office/officeart/2008/layout/LinedList"/>
    <dgm:cxn modelId="{08EBFCB7-3193-4434-9C09-42D9B0FF985D}" type="presParOf" srcId="{176CBA2D-4631-4B30-867C-3B023B127CF8}" destId="{684C292D-F07F-42EA-BE06-3D458BC7CA3E}" srcOrd="0" destOrd="0" presId="urn:microsoft.com/office/officeart/2008/layout/LinedList"/>
    <dgm:cxn modelId="{C81C3923-D953-4149-8438-8D352D2DDBA7}" type="presParOf" srcId="{176CBA2D-4631-4B30-867C-3B023B127CF8}" destId="{78F65B53-B53F-4881-9250-1EE4CCF9CFD7}" srcOrd="1" destOrd="0" presId="urn:microsoft.com/office/officeart/2008/layout/LinedList"/>
    <dgm:cxn modelId="{426B94DE-38EB-4BEF-87E9-DE915DC24139}" type="presParOf" srcId="{176CBA2D-4631-4B30-867C-3B023B127CF8}" destId="{73DEEE58-BBC3-4DE3-8CA5-B0DE5247809A}" srcOrd="2" destOrd="0" presId="urn:microsoft.com/office/officeart/2008/layout/LinedList"/>
    <dgm:cxn modelId="{41DA1380-98D1-4B03-BDD2-9E60BBB032F0}" type="presParOf" srcId="{D487668A-11D6-4A9E-A0C3-EFE7BACDA0C4}" destId="{AF6C250C-1C43-41C3-917D-79976BE2F3D6}" srcOrd="5" destOrd="0" presId="urn:microsoft.com/office/officeart/2008/layout/LinedList"/>
    <dgm:cxn modelId="{6A664BE6-C942-4AA1-92F8-764B7DB1034C}" type="presParOf" srcId="{D487668A-11D6-4A9E-A0C3-EFE7BACDA0C4}" destId="{67B0E192-3F42-4A7B-BA80-9FC8ECD8EBD8}" srcOrd="6" destOrd="0" presId="urn:microsoft.com/office/officeart/2008/layout/LinedList"/>
    <dgm:cxn modelId="{FA4E10B3-9611-4D69-84D4-3F5C19535CC2}" type="presParOf" srcId="{D487668A-11D6-4A9E-A0C3-EFE7BACDA0C4}" destId="{21F74C3A-2A48-482D-A036-F22351B354BF}" srcOrd="7" destOrd="0" presId="urn:microsoft.com/office/officeart/2008/layout/LinedList"/>
    <dgm:cxn modelId="{8D675E06-FBB6-4CB2-92EE-2E7FCB6D9E71}" type="presParOf" srcId="{21F74C3A-2A48-482D-A036-F22351B354BF}" destId="{B2A384D0-3A19-46A9-9DD7-AB56B47B2D3C}" srcOrd="0" destOrd="0" presId="urn:microsoft.com/office/officeart/2008/layout/LinedList"/>
    <dgm:cxn modelId="{74201A84-6A3E-4A26-978A-94FD4761A4DD}" type="presParOf" srcId="{21F74C3A-2A48-482D-A036-F22351B354BF}" destId="{2314A73F-0ECD-41DA-912A-539C7C9D5CBD}" srcOrd="1" destOrd="0" presId="urn:microsoft.com/office/officeart/2008/layout/LinedList"/>
    <dgm:cxn modelId="{FA052ABC-6242-4F4B-B5CC-C91BE46D1637}" type="presParOf" srcId="{21F74C3A-2A48-482D-A036-F22351B354BF}" destId="{CEE4C848-3E94-4D68-B546-24601D31B43A}" srcOrd="2" destOrd="0" presId="urn:microsoft.com/office/officeart/2008/layout/LinedList"/>
    <dgm:cxn modelId="{972D18D6-DFAA-42AE-B9FA-47329971A4E7}" type="presParOf" srcId="{D487668A-11D6-4A9E-A0C3-EFE7BACDA0C4}" destId="{8E649CAB-A3E5-4FF9-AE2B-215F2E946889}" srcOrd="8" destOrd="0" presId="urn:microsoft.com/office/officeart/2008/layout/LinedList"/>
    <dgm:cxn modelId="{A9D31B04-2D85-4867-8D83-1B58EFD3B6EE}" type="presParOf" srcId="{D487668A-11D6-4A9E-A0C3-EFE7BACDA0C4}" destId="{B7B2D428-CF15-448D-9036-45FF7C9DABAF}" srcOrd="9" destOrd="0" presId="urn:microsoft.com/office/officeart/2008/layout/LinedList"/>
    <dgm:cxn modelId="{30E274F3-0BA3-4C9D-B383-F1616D42C61E}" type="presParOf" srcId="{D487668A-11D6-4A9E-A0C3-EFE7BACDA0C4}" destId="{2FB0BE1A-AD58-45CF-BAF5-A432F261EAE5}" srcOrd="10" destOrd="0" presId="urn:microsoft.com/office/officeart/2008/layout/LinedList"/>
    <dgm:cxn modelId="{4AE0A389-1023-493B-8BD0-25047C7C3F24}" type="presParOf" srcId="{2FB0BE1A-AD58-45CF-BAF5-A432F261EAE5}" destId="{2F9AC77C-CFE5-4C11-BBD9-5514CEE28674}" srcOrd="0" destOrd="0" presId="urn:microsoft.com/office/officeart/2008/layout/LinedList"/>
    <dgm:cxn modelId="{3C96AF0E-8982-431E-B5FD-9EAD3AE9B8B7}" type="presParOf" srcId="{2FB0BE1A-AD58-45CF-BAF5-A432F261EAE5}" destId="{06DC5482-B4DF-4064-8C06-FB17E53B6E20}" srcOrd="1" destOrd="0" presId="urn:microsoft.com/office/officeart/2008/layout/LinedList"/>
    <dgm:cxn modelId="{BC8AEF52-D80D-4824-B5C1-DF8EE9AC0D78}" type="presParOf" srcId="{2FB0BE1A-AD58-45CF-BAF5-A432F261EAE5}" destId="{66FE5F9A-B25F-4D77-9CCD-0F6D1CCDF022}" srcOrd="2" destOrd="0" presId="urn:microsoft.com/office/officeart/2008/layout/LinedList"/>
    <dgm:cxn modelId="{1FF56CBE-427C-4C5A-A066-00C190F246F1}" type="presParOf" srcId="{D487668A-11D6-4A9E-A0C3-EFE7BACDA0C4}" destId="{0BA01AAD-6E18-452C-AB48-FE1673D6F432}" srcOrd="11" destOrd="0" presId="urn:microsoft.com/office/officeart/2008/layout/LinedList"/>
    <dgm:cxn modelId="{E7B2B20A-1986-449F-8C41-8C3DABF87929}" type="presParOf" srcId="{D487668A-11D6-4A9E-A0C3-EFE7BACDA0C4}" destId="{973EDFF2-6782-4D58-893E-1A814B3FDB1D}" srcOrd="12" destOrd="0" presId="urn:microsoft.com/office/officeart/2008/layout/LinedList"/>
    <dgm:cxn modelId="{ECE606EF-A45D-4697-99E6-F139BC26B4F4}" type="presParOf" srcId="{D487668A-11D6-4A9E-A0C3-EFE7BACDA0C4}" destId="{64672786-EDA6-4DEF-ABD8-B7D5D1086DDA}" srcOrd="13" destOrd="0" presId="urn:microsoft.com/office/officeart/2008/layout/LinedList"/>
    <dgm:cxn modelId="{C5734BD0-1FA0-4302-93B8-CE2D3AA4EE83}" type="presParOf" srcId="{64672786-EDA6-4DEF-ABD8-B7D5D1086DDA}" destId="{8FABD3B2-F618-4F86-BBAF-85575980F3C4}" srcOrd="0" destOrd="0" presId="urn:microsoft.com/office/officeart/2008/layout/LinedList"/>
    <dgm:cxn modelId="{C731A908-5EA8-46F0-B075-17024175EF02}" type="presParOf" srcId="{64672786-EDA6-4DEF-ABD8-B7D5D1086DDA}" destId="{A828FCF1-DECA-486A-8E56-2231C5444D29}" srcOrd="1" destOrd="0" presId="urn:microsoft.com/office/officeart/2008/layout/LinedList"/>
    <dgm:cxn modelId="{814FC865-C5FA-4F04-8407-65DA9E66BEDD}" type="presParOf" srcId="{64672786-EDA6-4DEF-ABD8-B7D5D1086DDA}" destId="{CD91CECB-913B-4222-B645-CAE0EAE880B2}" srcOrd="2" destOrd="0" presId="urn:microsoft.com/office/officeart/2008/layout/LinedList"/>
    <dgm:cxn modelId="{49342087-52F8-4162-A1C6-552D539C5479}" type="presParOf" srcId="{D487668A-11D6-4A9E-A0C3-EFE7BACDA0C4}" destId="{C7AF0761-ADA8-4D9E-B656-9E8F5CB4C6EF}" srcOrd="14" destOrd="0" presId="urn:microsoft.com/office/officeart/2008/layout/LinedList"/>
    <dgm:cxn modelId="{E6CDF441-1A89-4D42-8734-E924859EAEA4}" type="presParOf" srcId="{D487668A-11D6-4A9E-A0C3-EFE7BACDA0C4}" destId="{4FABC37B-81B1-40EA-A60E-79603559708E}" srcOrd="15" destOrd="0" presId="urn:microsoft.com/office/officeart/2008/layout/LinedList"/>
    <dgm:cxn modelId="{28FA2640-7BFA-4686-8401-AADD2B2FB0D4}" type="presParOf" srcId="{D487668A-11D6-4A9E-A0C3-EFE7BACDA0C4}" destId="{F100313E-CDB1-4101-92A1-94A76C872FEE}" srcOrd="16" destOrd="0" presId="urn:microsoft.com/office/officeart/2008/layout/LinedList"/>
    <dgm:cxn modelId="{06352AA1-BF89-4CBF-AF6E-99150E0C4E46}" type="presParOf" srcId="{F100313E-CDB1-4101-92A1-94A76C872FEE}" destId="{ECCEDA80-5505-408A-991E-BDB66980E51B}" srcOrd="0" destOrd="0" presId="urn:microsoft.com/office/officeart/2008/layout/LinedList"/>
    <dgm:cxn modelId="{2BF972EA-FBDF-47AF-9780-0743E2C97A60}" type="presParOf" srcId="{F100313E-CDB1-4101-92A1-94A76C872FEE}" destId="{3ED2428C-06E9-49CE-8BF3-7FD347420FC9}" srcOrd="1" destOrd="0" presId="urn:microsoft.com/office/officeart/2008/layout/LinedList"/>
    <dgm:cxn modelId="{479713EF-6CAC-4B2B-B3FB-F1F25D1205CC}" type="presParOf" srcId="{F100313E-CDB1-4101-92A1-94A76C872FEE}" destId="{8546632F-4004-4A61-BA02-5AE9A1A992CD}" srcOrd="2" destOrd="0" presId="urn:microsoft.com/office/officeart/2008/layout/LinedList"/>
    <dgm:cxn modelId="{FB58947C-76DE-4325-9E4B-714381816F8D}" type="presParOf" srcId="{D487668A-11D6-4A9E-A0C3-EFE7BACDA0C4}" destId="{1A085C2B-BAD5-4AC1-919D-5650085A99B8}" srcOrd="17" destOrd="0" presId="urn:microsoft.com/office/officeart/2008/layout/LinedList"/>
    <dgm:cxn modelId="{D4653136-09A6-49EB-98A4-B0A734BFF794}" type="presParOf" srcId="{D487668A-11D6-4A9E-A0C3-EFE7BACDA0C4}" destId="{DE2ABB92-5813-45DC-8C45-2090E7E58806}" srcOrd="18" destOrd="0" presId="urn:microsoft.com/office/officeart/2008/layout/LinedList"/>
    <dgm:cxn modelId="{34547419-6296-493B-ACC6-A4D899F26925}" type="presParOf" srcId="{D487668A-11D6-4A9E-A0C3-EFE7BACDA0C4}" destId="{0EA91E45-234B-4571-BFB2-BA8945164525}" srcOrd="19" destOrd="0" presId="urn:microsoft.com/office/officeart/2008/layout/LinedList"/>
    <dgm:cxn modelId="{CF43C019-9D2A-4CCA-885B-1216F60B4B7A}" type="presParOf" srcId="{0EA91E45-234B-4571-BFB2-BA8945164525}" destId="{25ECD59D-F546-4A9C-B463-3FAD39967140}" srcOrd="0" destOrd="0" presId="urn:microsoft.com/office/officeart/2008/layout/LinedList"/>
    <dgm:cxn modelId="{E40E1D8D-7B7F-47A6-AF91-3BB3FD19AC6C}" type="presParOf" srcId="{0EA91E45-234B-4571-BFB2-BA8945164525}" destId="{28DC9CDF-B5C0-47D2-AB2D-C32C1EA1E237}" srcOrd="1" destOrd="0" presId="urn:microsoft.com/office/officeart/2008/layout/LinedList"/>
    <dgm:cxn modelId="{C19D92A8-A4FD-4919-9B1F-0C47BC7EC4DA}" type="presParOf" srcId="{0EA91E45-234B-4571-BFB2-BA8945164525}" destId="{B9B53476-2F84-45DE-84EA-838DDBEE6899}" srcOrd="2" destOrd="0" presId="urn:microsoft.com/office/officeart/2008/layout/LinedList"/>
    <dgm:cxn modelId="{0B5073A9-A4F0-4EEE-B32C-D6C8DEBF1C50}" type="presParOf" srcId="{D487668A-11D6-4A9E-A0C3-EFE7BACDA0C4}" destId="{377A6E72-C65D-4CD5-BC96-FAD84EFA24FB}" srcOrd="20" destOrd="0" presId="urn:microsoft.com/office/officeart/2008/layout/LinedList"/>
    <dgm:cxn modelId="{23121A14-F35A-4670-8ABB-BB7FD1B8ECD0}" type="presParOf" srcId="{D487668A-11D6-4A9E-A0C3-EFE7BACDA0C4}" destId="{7FDF6B55-24BC-407B-B02D-93D752F8CC6C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64E6C-343A-4837-A073-94C8F5645A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181D37-F24D-4307-8D38-4BE2137CDF0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MEI,</a:t>
          </a:r>
          <a:r>
            <a:rPr lang="pt-BR" sz="3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c/ 1 funcionário, dispensado de indicar representante 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A0C80-30FE-4500-84DF-19ADC2D5B60F}" type="parTrans" cxnId="{A6D80FBD-B48B-4FC1-8FBB-3BC78D5B7C73}">
      <dgm:prSet/>
      <dgm:spPr/>
      <dgm:t>
        <a:bodyPr/>
        <a:lstStyle/>
        <a:p>
          <a:endParaRPr lang="en-US"/>
        </a:p>
      </dgm:t>
    </dgm:pt>
    <dgm:pt modelId="{EE71DE94-3C7E-49B6-9505-D6563EF70599}" type="sibTrans" cxnId="{A6D80FBD-B48B-4FC1-8FBB-3BC78D5B7C73}">
      <dgm:prSet/>
      <dgm:spPr/>
      <dgm:t>
        <a:bodyPr/>
        <a:lstStyle/>
        <a:p>
          <a:endParaRPr lang="en-US"/>
        </a:p>
      </dgm:t>
    </dgm:pt>
    <dgm:pt modelId="{D4CD600E-9528-43AC-8A43-222CE2D570C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 e EPP GR </a:t>
          </a:r>
          <a:r>
            <a:rPr lang="pt-BR" sz="3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e 2  reuniões ordinárias podem ser bimestrais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D370CA-E419-4E21-BBEA-54CA1D64CE39}" type="parTrans" cxnId="{2512809D-E0EA-4377-AA29-0DF275B6E979}">
      <dgm:prSet/>
      <dgm:spPr/>
      <dgm:t>
        <a:bodyPr/>
        <a:lstStyle/>
        <a:p>
          <a:endParaRPr lang="en-US"/>
        </a:p>
      </dgm:t>
    </dgm:pt>
    <dgm:pt modelId="{F5B8CE13-266C-43D0-A673-46920B1B66AD}" type="sibTrans" cxnId="{2512809D-E0EA-4377-AA29-0DF275B6E979}">
      <dgm:prSet/>
      <dgm:spPr/>
      <dgm:t>
        <a:bodyPr/>
        <a:lstStyle/>
        <a:p>
          <a:endParaRPr lang="en-US"/>
        </a:p>
      </dgm:t>
    </dgm:pt>
    <dgm:pt modelId="{ADC58D1C-972F-429E-A25D-7C735B5F6E37}" type="pres">
      <dgm:prSet presAssocID="{DBD64E6C-343A-4837-A073-94C8F5645AEB}" presName="linear" presStyleCnt="0">
        <dgm:presLayoutVars>
          <dgm:animLvl val="lvl"/>
          <dgm:resizeHandles val="exact"/>
        </dgm:presLayoutVars>
      </dgm:prSet>
      <dgm:spPr/>
    </dgm:pt>
    <dgm:pt modelId="{4D8F9BC3-3386-41A6-B746-5868A637A4C4}" type="pres">
      <dgm:prSet presAssocID="{55181D37-F24D-4307-8D38-4BE2137CDF0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F75341D-A85A-45E9-8A6D-D8694A466094}" type="pres">
      <dgm:prSet presAssocID="{EE71DE94-3C7E-49B6-9505-D6563EF70599}" presName="spacer" presStyleCnt="0"/>
      <dgm:spPr/>
    </dgm:pt>
    <dgm:pt modelId="{56F2B3A8-0E04-458D-9C9B-F26EB99B91D1}" type="pres">
      <dgm:prSet presAssocID="{D4CD600E-9528-43AC-8A43-222CE2D570C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FF0D80A-358D-477C-9873-667E3658EDBE}" type="presOf" srcId="{55181D37-F24D-4307-8D38-4BE2137CDF00}" destId="{4D8F9BC3-3386-41A6-B746-5868A637A4C4}" srcOrd="0" destOrd="0" presId="urn:microsoft.com/office/officeart/2005/8/layout/vList2"/>
    <dgm:cxn modelId="{5B703949-43B8-4AB6-9206-2D87E0BC4775}" type="presOf" srcId="{DBD64E6C-343A-4837-A073-94C8F5645AEB}" destId="{ADC58D1C-972F-429E-A25D-7C735B5F6E37}" srcOrd="0" destOrd="0" presId="urn:microsoft.com/office/officeart/2005/8/layout/vList2"/>
    <dgm:cxn modelId="{4AD66871-8DFC-4AD6-BAA1-F3B7D6ED48AC}" type="presOf" srcId="{D4CD600E-9528-43AC-8A43-222CE2D570C6}" destId="{56F2B3A8-0E04-458D-9C9B-F26EB99B91D1}" srcOrd="0" destOrd="0" presId="urn:microsoft.com/office/officeart/2005/8/layout/vList2"/>
    <dgm:cxn modelId="{2512809D-E0EA-4377-AA29-0DF275B6E979}" srcId="{DBD64E6C-343A-4837-A073-94C8F5645AEB}" destId="{D4CD600E-9528-43AC-8A43-222CE2D570C6}" srcOrd="1" destOrd="0" parTransId="{87D370CA-E419-4E21-BBEA-54CA1D64CE39}" sibTransId="{F5B8CE13-266C-43D0-A673-46920B1B66AD}"/>
    <dgm:cxn modelId="{A6D80FBD-B48B-4FC1-8FBB-3BC78D5B7C73}" srcId="{DBD64E6C-343A-4837-A073-94C8F5645AEB}" destId="{55181D37-F24D-4307-8D38-4BE2137CDF00}" srcOrd="0" destOrd="0" parTransId="{601A0C80-30FE-4500-84DF-19ADC2D5B60F}" sibTransId="{EE71DE94-3C7E-49B6-9505-D6563EF70599}"/>
    <dgm:cxn modelId="{1A0AFD83-FC2E-4718-B20D-E89B45B0ABF0}" type="presParOf" srcId="{ADC58D1C-972F-429E-A25D-7C735B5F6E37}" destId="{4D8F9BC3-3386-41A6-B746-5868A637A4C4}" srcOrd="0" destOrd="0" presId="urn:microsoft.com/office/officeart/2005/8/layout/vList2"/>
    <dgm:cxn modelId="{A81B0799-AEEF-4165-9942-24189A4E7AB8}" type="presParOf" srcId="{ADC58D1C-972F-429E-A25D-7C735B5F6E37}" destId="{2F75341D-A85A-45E9-8A6D-D8694A466094}" srcOrd="1" destOrd="0" presId="urn:microsoft.com/office/officeart/2005/8/layout/vList2"/>
    <dgm:cxn modelId="{FEACA605-B79F-40C0-8DA8-78CA5B9EA1D4}" type="presParOf" srcId="{ADC58D1C-972F-429E-A25D-7C735B5F6E37}" destId="{56F2B3A8-0E04-458D-9C9B-F26EB99B91D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A2F88-BE66-45AA-9F27-39FFBFCFD4F2}">
      <dsp:nvSpPr>
        <dsp:cNvPr id="0" name=""/>
        <dsp:cNvSpPr/>
      </dsp:nvSpPr>
      <dsp:spPr>
        <a:xfrm>
          <a:off x="0" y="0"/>
          <a:ext cx="107147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AB96B-6569-41E6-9500-0C1662844A37}">
      <dsp:nvSpPr>
        <dsp:cNvPr id="0" name=""/>
        <dsp:cNvSpPr/>
      </dsp:nvSpPr>
      <dsp:spPr>
        <a:xfrm flipH="1">
          <a:off x="0" y="0"/>
          <a:ext cx="208530" cy="397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0" y="0"/>
        <a:ext cx="208530" cy="3970318"/>
      </dsp:txXfrm>
    </dsp:sp>
    <dsp:sp modelId="{7160AD5D-E3B6-4B99-9784-9F0447F8B63C}">
      <dsp:nvSpPr>
        <dsp:cNvPr id="0" name=""/>
        <dsp:cNvSpPr/>
      </dsp:nvSpPr>
      <dsp:spPr>
        <a:xfrm>
          <a:off x="369251" y="26801"/>
          <a:ext cx="8411066" cy="53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chemeClr val="accent1">
                  <a:lumMod val="50000"/>
                </a:schemeClr>
              </a:solidFill>
            </a:rPr>
            <a:t>Eng. civil e de segurança do trabalho</a:t>
          </a:r>
          <a:endParaRPr lang="en-US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69251" y="26801"/>
        <a:ext cx="8411066" cy="536031"/>
      </dsp:txXfrm>
    </dsp:sp>
    <dsp:sp modelId="{163C03C8-EE04-4BB9-958F-EEBF181A79C4}">
      <dsp:nvSpPr>
        <dsp:cNvPr id="0" name=""/>
        <dsp:cNvSpPr/>
      </dsp:nvSpPr>
      <dsp:spPr>
        <a:xfrm>
          <a:off x="208530" y="562833"/>
          <a:ext cx="8571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65B53-B53F-4881-9250-1EE4CCF9CFD7}">
      <dsp:nvSpPr>
        <dsp:cNvPr id="0" name=""/>
        <dsp:cNvSpPr/>
      </dsp:nvSpPr>
      <dsp:spPr>
        <a:xfrm>
          <a:off x="369251" y="589634"/>
          <a:ext cx="8411066" cy="53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chemeClr val="accent1">
                  <a:lumMod val="50000"/>
                </a:schemeClr>
              </a:solidFill>
            </a:rPr>
            <a:t>Auditor Fiscal do Trabalho aposentado</a:t>
          </a:r>
          <a:endParaRPr lang="en-US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69251" y="589634"/>
        <a:ext cx="8411066" cy="536031"/>
      </dsp:txXfrm>
    </dsp:sp>
    <dsp:sp modelId="{AF6C250C-1C43-41C3-917D-79976BE2F3D6}">
      <dsp:nvSpPr>
        <dsp:cNvPr id="0" name=""/>
        <dsp:cNvSpPr/>
      </dsp:nvSpPr>
      <dsp:spPr>
        <a:xfrm>
          <a:off x="208530" y="1125666"/>
          <a:ext cx="8571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4A73F-0ECD-41DA-912A-539C7C9D5CBD}">
      <dsp:nvSpPr>
        <dsp:cNvPr id="0" name=""/>
        <dsp:cNvSpPr/>
      </dsp:nvSpPr>
      <dsp:spPr>
        <a:xfrm>
          <a:off x="369251" y="1152468"/>
          <a:ext cx="8411066" cy="53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chemeClr val="accent1">
                  <a:lumMod val="50000"/>
                </a:schemeClr>
              </a:solidFill>
            </a:rPr>
            <a:t>Participou da CNTT da elaboração da NR.35</a:t>
          </a:r>
          <a:endParaRPr lang="en-US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69251" y="1152468"/>
        <a:ext cx="8411066" cy="536031"/>
      </dsp:txXfrm>
    </dsp:sp>
    <dsp:sp modelId="{8E649CAB-A3E5-4FF9-AE2B-215F2E946889}">
      <dsp:nvSpPr>
        <dsp:cNvPr id="0" name=""/>
        <dsp:cNvSpPr/>
      </dsp:nvSpPr>
      <dsp:spPr>
        <a:xfrm>
          <a:off x="208530" y="1688499"/>
          <a:ext cx="8571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C5482-B4DF-4064-8C06-FB17E53B6E20}">
      <dsp:nvSpPr>
        <dsp:cNvPr id="0" name=""/>
        <dsp:cNvSpPr/>
      </dsp:nvSpPr>
      <dsp:spPr>
        <a:xfrm>
          <a:off x="369251" y="1715301"/>
          <a:ext cx="8411066" cy="53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chemeClr val="accent1">
                  <a:lumMod val="50000"/>
                </a:schemeClr>
              </a:solidFill>
            </a:rPr>
            <a:t>Professor de pós-graduação eng. de seg. e medicina do trabalho</a:t>
          </a:r>
          <a:endParaRPr lang="en-US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69251" y="1715301"/>
        <a:ext cx="8411066" cy="536031"/>
      </dsp:txXfrm>
    </dsp:sp>
    <dsp:sp modelId="{0BA01AAD-6E18-452C-AB48-FE1673D6F432}">
      <dsp:nvSpPr>
        <dsp:cNvPr id="0" name=""/>
        <dsp:cNvSpPr/>
      </dsp:nvSpPr>
      <dsp:spPr>
        <a:xfrm>
          <a:off x="208530" y="2251333"/>
          <a:ext cx="8571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28FCF1-DECA-486A-8E56-2231C5444D29}">
      <dsp:nvSpPr>
        <dsp:cNvPr id="0" name=""/>
        <dsp:cNvSpPr/>
      </dsp:nvSpPr>
      <dsp:spPr>
        <a:xfrm>
          <a:off x="369251" y="2278134"/>
          <a:ext cx="8411066" cy="53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chemeClr val="accent1">
                  <a:lumMod val="50000"/>
                </a:schemeClr>
              </a:solidFill>
            </a:rPr>
            <a:t>Publicou manuais sobre o tema de prevenção de acidentes com quedas</a:t>
          </a:r>
          <a:endParaRPr lang="en-US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69251" y="2278134"/>
        <a:ext cx="8411066" cy="536031"/>
      </dsp:txXfrm>
    </dsp:sp>
    <dsp:sp modelId="{C7AF0761-ADA8-4D9E-B656-9E8F5CB4C6EF}">
      <dsp:nvSpPr>
        <dsp:cNvPr id="0" name=""/>
        <dsp:cNvSpPr/>
      </dsp:nvSpPr>
      <dsp:spPr>
        <a:xfrm>
          <a:off x="208530" y="2814166"/>
          <a:ext cx="8571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2428C-06E9-49CE-8BF3-7FD347420FC9}">
      <dsp:nvSpPr>
        <dsp:cNvPr id="0" name=""/>
        <dsp:cNvSpPr/>
      </dsp:nvSpPr>
      <dsp:spPr>
        <a:xfrm>
          <a:off x="369251" y="2840968"/>
          <a:ext cx="8411066" cy="53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69251" y="2840968"/>
        <a:ext cx="8411066" cy="536031"/>
      </dsp:txXfrm>
    </dsp:sp>
    <dsp:sp modelId="{1A085C2B-BAD5-4AC1-919D-5650085A99B8}">
      <dsp:nvSpPr>
        <dsp:cNvPr id="0" name=""/>
        <dsp:cNvSpPr/>
      </dsp:nvSpPr>
      <dsp:spPr>
        <a:xfrm>
          <a:off x="208530" y="3376999"/>
          <a:ext cx="8571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C9CDF-B5C0-47D2-AB2D-C32C1EA1E237}">
      <dsp:nvSpPr>
        <dsp:cNvPr id="0" name=""/>
        <dsp:cNvSpPr/>
      </dsp:nvSpPr>
      <dsp:spPr>
        <a:xfrm>
          <a:off x="362774" y="2819221"/>
          <a:ext cx="8411066" cy="53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chemeClr val="accent1">
                  <a:lumMod val="50000"/>
                </a:schemeClr>
              </a:solidFill>
            </a:rPr>
            <a:t>Consultor técnico de seg. do trab. Independente e do SECONCI-SP</a:t>
          </a:r>
          <a:endParaRPr lang="en-US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62774" y="2819221"/>
        <a:ext cx="8411066" cy="536031"/>
      </dsp:txXfrm>
    </dsp:sp>
    <dsp:sp modelId="{377A6E72-C65D-4CD5-BC96-FAD84EFA24FB}">
      <dsp:nvSpPr>
        <dsp:cNvPr id="0" name=""/>
        <dsp:cNvSpPr/>
      </dsp:nvSpPr>
      <dsp:spPr>
        <a:xfrm>
          <a:off x="208530" y="3939833"/>
          <a:ext cx="85717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F9BC3-3386-41A6-B746-5868A637A4C4}">
      <dsp:nvSpPr>
        <dsp:cNvPr id="0" name=""/>
        <dsp:cNvSpPr/>
      </dsp:nvSpPr>
      <dsp:spPr>
        <a:xfrm>
          <a:off x="0" y="747369"/>
          <a:ext cx="10515600" cy="121680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MEI,</a:t>
          </a:r>
          <a:r>
            <a:rPr lang="pt-BR" sz="32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c/ 1 funcionário, dispensado de indicar representante 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399" y="806768"/>
        <a:ext cx="10396802" cy="1098002"/>
      </dsp:txXfrm>
    </dsp:sp>
    <dsp:sp modelId="{56F2B3A8-0E04-458D-9C9B-F26EB99B91D1}">
      <dsp:nvSpPr>
        <dsp:cNvPr id="0" name=""/>
        <dsp:cNvSpPr/>
      </dsp:nvSpPr>
      <dsp:spPr>
        <a:xfrm>
          <a:off x="0" y="2151370"/>
          <a:ext cx="10515600" cy="121680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 e EPP GR </a:t>
          </a:r>
          <a:r>
            <a:rPr lang="pt-BR" sz="32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e 2  reuniões ordinárias podem ser bimestrais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399" y="2210769"/>
        <a:ext cx="10396802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908AD-14F1-4984-82E7-9F13AFBB3D1E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978DE-89A1-4FBE-B10D-ACEBCC286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003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5C380-7B38-4C25-A5A1-6E7B5016ADD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321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CD5F28-101B-475E-9C57-42B45C8DB7FE}" type="slidenum">
              <a:rPr lang="pt-BR">
                <a:latin typeface="Arial" charset="0"/>
              </a:rPr>
              <a:pPr/>
              <a:t>25</a:t>
            </a:fld>
            <a:endParaRPr lang="pt-BR">
              <a:latin typeface="Arial" charset="0"/>
            </a:endParaRPr>
          </a:p>
        </p:txBody>
      </p:sp>
      <p:sp>
        <p:nvSpPr>
          <p:cNvPr id="39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3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CD5F28-101B-475E-9C57-42B45C8DB7FE}" type="slidenum">
              <a:rPr lang="pt-BR">
                <a:latin typeface="Arial" charset="0"/>
              </a:rPr>
              <a:pPr/>
              <a:t>28</a:t>
            </a:fld>
            <a:endParaRPr lang="pt-BR">
              <a:latin typeface="Arial" charset="0"/>
            </a:endParaRPr>
          </a:p>
        </p:txBody>
      </p:sp>
      <p:sp>
        <p:nvSpPr>
          <p:cNvPr id="39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3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98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F2EE22-786E-BCDC-8A8B-CFFC4F898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22B21B-5665-532A-AF00-89EE94256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73C161-7A01-664A-632A-532F735D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BB5F6-8BDB-EED7-D19B-CC2155CCC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96150A-E99A-86C6-A8F1-2694BE5A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0895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EEAFB-E1EE-45A2-1C77-19BDEE50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80A9BC1-B105-F9EF-117F-1A35A5DB4F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16E9F5-1B42-8AE0-2E91-14A24A75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9E1898-4FC9-773A-12EB-B59C3AE61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3FECDD-A273-BDC3-9E55-89083232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6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2CF7BB-00F8-51EB-2907-E6CB12A98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90EAEA-CCD6-6487-0D33-C6E064249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514C88-BA05-3437-0C21-F5E93D052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27D4FA-C199-6E19-8E49-994474C36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86BFD2-F97C-3629-9A31-12C27B23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702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32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AB29E-D115-407D-8127-C2F67FE71825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0C70A8-7398-4E33-BF36-3CC8132F33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6089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34453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781518-DA28-AD0F-E3F1-0858F9BB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A63EC4-E233-C65A-9623-73689F92D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D88CA8-6438-F8F7-1A53-90560CD1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587C44-CA95-DA4C-33E1-44149E75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570308-27CA-B688-6425-99C95F23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46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65047-EBF6-8B80-7BC9-24EF8FBB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F931A9-39B4-C508-5D6D-3442511CD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C9D9E8-DFE4-43DF-D9C7-213B5E8B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FB770F-58CE-3CB0-2AEA-D40529E0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DD41F7-FF95-5F21-BF85-A92F44AF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67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F987A-3C8D-E0D5-C565-F5EA3A74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940E05-D880-1E24-1B90-67B35F5AF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DE9060-F059-44F8-9C71-2808AAA06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1C8C17-60B9-54D9-D3B0-D6655B683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7C2CE1-53A0-E6BF-9368-397B953E1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C9370F-0890-C3D2-363B-2CFCE544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4481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6259A-5A11-7EF6-BBA9-2281E60A7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EE7351-41B1-F619-AB3C-5B87398F6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568715-7C46-E8AA-C6D5-E0EF7737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C77480-3F72-76B1-B1D7-4F1849B69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23CDF52-E5F3-E2A4-312A-5C0E7EDB3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9070A8D-876E-09E9-A29A-59839906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CF71465-696E-DF1B-65F5-6B1A5B574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95E3E52-8122-3412-1820-6BD0000E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22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57544-6E01-9AFD-647B-E73A3E55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5A36C7E-0001-C5D4-8B65-248D0B29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7676D92-1BA6-EC66-8382-5ACA99C1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AF66576-E26A-53DC-8B22-06699B53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72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11A360A-1068-F1AA-3902-794C1E12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409BF7-620F-1010-8136-16007F35D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A52424-FAD0-BF43-9699-096C1760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157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5CFE9-247F-7F14-F089-D6BB0C095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CD9005-C5A8-D1BF-02E4-F6FD70A34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453827A-102B-C2DF-82F9-CA0B1135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35191E-2B75-69B1-1222-5397ED5E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F3C01C-45C8-4ADC-AC4F-71CA20BD6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6A19CB-4228-2D4F-16F9-09566177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2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B2657-3C58-069B-9FDE-6B89C383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A3061AB-4D52-CFA1-572C-49726F0C37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72746B-2FB8-7C08-EE1E-8ED533E0A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74BBC98-144B-D3B9-EB17-92E1351C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21E7BF-F5D8-DE4F-7349-3DEA96834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A504309-A056-01E9-6FF7-C222CF26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44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39E81FD-101E-971D-7D5A-5EA6D9A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4C2081-60D9-1069-E197-EE61AF31C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D05AC4-949E-D0F9-A8AF-51D804526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27CEA-9A97-4CF2-A5BC-11230C352D31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6D7DB7-0167-39AD-A8DD-01E4B8E16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8A7071-5914-5CEF-26D3-160FA527C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EC37C-CB05-463A-8024-5FF7D6AC6E1F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1EC4393-6B05-AAC8-1D7A-32C03A394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2"/>
          <a:stretch/>
        </p:blipFill>
        <p:spPr>
          <a:xfrm>
            <a:off x="0" y="0"/>
            <a:ext cx="12192000" cy="14565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03F35BE-725D-1F5F-E551-76F5B8847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82"/>
          <a:stretch/>
        </p:blipFill>
        <p:spPr>
          <a:xfrm>
            <a:off x="0" y="6716388"/>
            <a:ext cx="12192000" cy="149703"/>
          </a:xfrm>
          <a:prstGeom prst="rect">
            <a:avLst/>
          </a:prstGeom>
        </p:spPr>
      </p:pic>
      <p:sp>
        <p:nvSpPr>
          <p:cNvPr id="9" name="CaixaDeTexto 7">
            <a:extLst>
              <a:ext uri="{FF2B5EF4-FFF2-40B4-BE49-F238E27FC236}">
                <a16:creationId xmlns:a16="http://schemas.microsoft.com/office/drawing/2014/main" id="{DBF01A74-478D-9C7C-A39E-DE86D5A28737}"/>
              </a:ext>
            </a:extLst>
          </p:cNvPr>
          <p:cNvSpPr txBox="1"/>
          <p:nvPr userDrawn="1"/>
        </p:nvSpPr>
        <p:spPr>
          <a:xfrm>
            <a:off x="2281766" y="38699"/>
            <a:ext cx="7287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pt-BR" sz="2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Norma Regulamentadora </a:t>
            </a:r>
          </a:p>
        </p:txBody>
      </p:sp>
    </p:spTree>
    <p:extLst>
      <p:ext uri="{BB962C8B-B14F-4D97-AF65-F5344CB8AC3E}">
        <p14:creationId xmlns:p14="http://schemas.microsoft.com/office/powerpoint/2010/main" val="111472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http://www.gasmonitors.com/IMGprod/GA_micro_F4.gi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hyperlink" Target="mailto:gianfrancosp@gmail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72B6603B-5456-7F74-455E-C9A5B4C453AB}"/>
              </a:ext>
            </a:extLst>
          </p:cNvPr>
          <p:cNvSpPr txBox="1">
            <a:spLocks/>
          </p:cNvSpPr>
          <p:nvPr/>
        </p:nvSpPr>
        <p:spPr>
          <a:xfrm>
            <a:off x="939738" y="2775947"/>
            <a:ext cx="9827580" cy="1361047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Atualização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 das Normas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Regulamentadoras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+mj-ea"/>
              <a:cs typeface="+mj-c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1, 5, 6, 33 e 35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71E78E4-2615-0830-9C8D-54D8C2774C41}"/>
              </a:ext>
            </a:extLst>
          </p:cNvPr>
          <p:cNvSpPr/>
          <p:nvPr/>
        </p:nvSpPr>
        <p:spPr>
          <a:xfrm>
            <a:off x="1402632" y="144856"/>
            <a:ext cx="9386737" cy="193899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t-BR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Workshop sobre o Processo de Atualização </a:t>
            </a:r>
          </a:p>
          <a:p>
            <a:pPr algn="ctr"/>
            <a:r>
              <a:rPr lang="pt-BR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das Norma Regulamentadoras</a:t>
            </a:r>
          </a:p>
        </p:txBody>
      </p:sp>
      <p:pic>
        <p:nvPicPr>
          <p:cNvPr id="7" name="Imagem 6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F765B378-67EE-A7FF-FBEF-6A5BC96CA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/>
          <a:stretch/>
        </p:blipFill>
        <p:spPr>
          <a:xfrm>
            <a:off x="1238666" y="4870449"/>
            <a:ext cx="9229725" cy="1842695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65A401D-D675-AE08-6860-A7718ABECC89}"/>
              </a:ext>
            </a:extLst>
          </p:cNvPr>
          <p:cNvCxnSpPr/>
          <p:nvPr/>
        </p:nvCxnSpPr>
        <p:spPr>
          <a:xfrm>
            <a:off x="12021" y="485269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573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Esquemático&#10;&#10;Descrição gerada automaticamente">
            <a:extLst>
              <a:ext uri="{FF2B5EF4-FFF2-40B4-BE49-F238E27FC236}">
                <a16:creationId xmlns:a16="http://schemas.microsoft.com/office/drawing/2014/main" id="{8FB20C9B-DF0D-BAA4-8D0B-022C4F40F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56" y="0"/>
            <a:ext cx="7621423" cy="6840229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A80C80E-1B38-2F1D-E0D1-9D6433AF04C0}"/>
              </a:ext>
            </a:extLst>
          </p:cNvPr>
          <p:cNvSpPr txBox="1"/>
          <p:nvPr/>
        </p:nvSpPr>
        <p:spPr>
          <a:xfrm>
            <a:off x="349187" y="790279"/>
            <a:ext cx="34445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Consequências p/ a organização por</a:t>
            </a:r>
            <a:r>
              <a:rPr lang="pt-BR" sz="2800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fatores relacionados à saúde mental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A889604-E66E-8A32-F831-25DA0E67DBDE}"/>
              </a:ext>
            </a:extLst>
          </p:cNvPr>
          <p:cNvSpPr txBox="1"/>
          <p:nvPr/>
        </p:nvSpPr>
        <p:spPr>
          <a:xfrm>
            <a:off x="8420622" y="107708"/>
            <a:ext cx="3660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545D7E"/>
                </a:solidFill>
                <a:effectLst/>
                <a:latin typeface="Google Sans"/>
              </a:rPr>
              <a:t>mesmo presente, o trabalhador não se dedica totalmente às suas tarefas.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1161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6">
            <a:extLst>
              <a:ext uri="{FF2B5EF4-FFF2-40B4-BE49-F238E27FC236}">
                <a16:creationId xmlns:a16="http://schemas.microsoft.com/office/drawing/2014/main" id="{E7DFF2A0-984B-7F9C-32EA-261DC1176194}"/>
              </a:ext>
            </a:extLst>
          </p:cNvPr>
          <p:cNvSpPr txBox="1"/>
          <p:nvPr/>
        </p:nvSpPr>
        <p:spPr>
          <a:xfrm>
            <a:off x="702816" y="648505"/>
            <a:ext cx="10786368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just">
              <a:buNone/>
            </a:pPr>
            <a:r>
              <a:rPr lang="pt-BR" sz="280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27/11/2023 MS atualiza </a:t>
            </a:r>
            <a:r>
              <a:rPr lang="pt-BR" sz="2800" b="1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Lista da LDRT. </a:t>
            </a:r>
            <a:r>
              <a:rPr lang="pt-BR" sz="280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Apresenta os seguintes agentes e/ou fatores de riscos psicossociais no trabalho: </a:t>
            </a:r>
            <a:endParaRPr lang="pt-BR" sz="2800" dirty="0">
              <a:solidFill>
                <a:srgbClr val="004D8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701163-EF9F-DD13-84F6-5825B30CDB9D}"/>
              </a:ext>
            </a:extLst>
          </p:cNvPr>
          <p:cNvSpPr txBox="1"/>
          <p:nvPr/>
        </p:nvSpPr>
        <p:spPr>
          <a:xfrm>
            <a:off x="600310" y="1830694"/>
            <a:ext cx="10991378" cy="400109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Síndrome de Burnout </a:t>
            </a:r>
            <a:r>
              <a:rPr lang="pt-BR" sz="280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(CID Z73.0): esgotamento físico e emocional pelo trabalho.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pt-BR" sz="1000" dirty="0">
              <a:solidFill>
                <a:srgbClr val="004D8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Transtornos de Ansiedade </a:t>
            </a:r>
            <a:r>
              <a:rPr lang="pt-BR" sz="280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(CID F41): sobrecarga de trabalho e estresse prolongado.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pt-BR" sz="1000" dirty="0">
              <a:solidFill>
                <a:srgbClr val="004D8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Depressão Maior </a:t>
            </a:r>
            <a:r>
              <a:rPr lang="pt-BR" sz="280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(CID F32, F33): ambientes de trabalho desmotivadores e falta de apoio organizacional.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pt-BR" sz="1000" dirty="0">
              <a:solidFill>
                <a:srgbClr val="004D8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Transtorno de Estresse Pós-Traumático </a:t>
            </a:r>
            <a:r>
              <a:rPr lang="pt-BR" sz="280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(CID F43.1): exposição a situações de risco ou trauma no ambiente laboral.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E3BE0DA-5DDA-06AE-1660-8CE2395088E8}"/>
              </a:ext>
            </a:extLst>
          </p:cNvPr>
          <p:cNvSpPr/>
          <p:nvPr/>
        </p:nvSpPr>
        <p:spPr>
          <a:xfrm>
            <a:off x="3675355" y="142043"/>
            <a:ext cx="4492101" cy="515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6967A97-C48C-4BA5-DEB9-D03972379B44}"/>
              </a:ext>
            </a:extLst>
          </p:cNvPr>
          <p:cNvSpPr txBox="1">
            <a:spLocks noChangeArrowheads="1"/>
          </p:cNvSpPr>
          <p:nvPr/>
        </p:nvSpPr>
        <p:spPr>
          <a:xfrm>
            <a:off x="3816292" y="151010"/>
            <a:ext cx="4559415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Ministério da Saúde</a:t>
            </a:r>
          </a:p>
        </p:txBody>
      </p:sp>
    </p:spTree>
    <p:extLst>
      <p:ext uri="{BB962C8B-B14F-4D97-AF65-F5344CB8AC3E}">
        <p14:creationId xmlns:p14="http://schemas.microsoft.com/office/powerpoint/2010/main" val="1684405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613096-81E6-099D-5969-6DF36255F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1131"/>
            <a:ext cx="10515600" cy="5111643"/>
          </a:xfrm>
        </p:spPr>
        <p:txBody>
          <a:bodyPr>
            <a:normAutofit/>
          </a:bodyPr>
          <a:lstStyle/>
          <a:p>
            <a:pPr marL="0" indent="0" algn="just" fontAlgn="base">
              <a:spcAft>
                <a:spcPts val="600"/>
              </a:spcAft>
              <a:buNone/>
            </a:pPr>
            <a:r>
              <a:rPr lang="pt-BR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Organizações: considerar o impacto de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fatores relacionados à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saúde mental </a:t>
            </a:r>
            <a:r>
              <a:rPr lang="pt-BR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como </a:t>
            </a:r>
            <a:r>
              <a:rPr lang="pt-BR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carga de trabalho excessiva</a:t>
            </a:r>
            <a:r>
              <a:rPr lang="pt-BR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 </a:t>
            </a:r>
            <a:r>
              <a:rPr lang="pt-BR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metas,</a:t>
            </a:r>
            <a:r>
              <a:rPr lang="pt-BR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pt-BR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exigências</a:t>
            </a:r>
            <a:r>
              <a:rPr lang="pt-BR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</a:t>
            </a:r>
            <a:r>
              <a:rPr lang="pt-BR" sz="280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Assédio moral e</a:t>
            </a:r>
            <a:r>
              <a:rPr lang="pt-BR" sz="280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sexual</a:t>
            </a:r>
            <a:r>
              <a:rPr lang="pt-BR" sz="280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-BR" sz="2800" b="1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insegurança no emprego</a:t>
            </a:r>
            <a:r>
              <a:rPr lang="pt-BR" sz="280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-BR" sz="2800" b="1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Ambientes tóxicos, </a:t>
            </a:r>
            <a:r>
              <a:rPr lang="pt-BR" sz="2800" dirty="0" err="1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pt-BR" sz="2800" dirty="0">
              <a:solidFill>
                <a:srgbClr val="004D8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</a:pP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¨1.5.3.1.4 GRO: abranger os riscos dos agentes físicos, químicos, biológicos, de acidentes e os </a:t>
            </a:r>
            <a:r>
              <a:rPr lang="pt-BR" b="1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relacionados aos fatores ergonômicos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incluindo </a:t>
            </a:r>
            <a:r>
              <a:rPr lang="pt-BR" b="1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fatores de risco psicossociais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relacionados ao trabalho¨. </a:t>
            </a:r>
          </a:p>
          <a:p>
            <a:pPr marL="0" indent="0" algn="just">
              <a:buNone/>
            </a:pP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 descr="UFPB levanta soluções para Rede de Atenção Psicossocial não parar —  UNIVERSIDADE FEDERAL DA PARAÍBA - UFPB">
            <a:extLst>
              <a:ext uri="{FF2B5EF4-FFF2-40B4-BE49-F238E27FC236}">
                <a16:creationId xmlns:a16="http://schemas.microsoft.com/office/drawing/2014/main" id="{4DE0C160-8C68-0881-21AF-589A4C56A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952" y="3650639"/>
            <a:ext cx="4508585" cy="3099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BF518F3-5CAF-5269-3B78-F8ADF58CBBB5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  <a:endParaRPr lang="pt-P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028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613096-81E6-099D-5969-6DF36255F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0119"/>
            <a:ext cx="10515600" cy="511164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</a:pP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¨1.5.4.4.5.3 Para a probabilidade de fatores ergonômicos, </a:t>
            </a:r>
            <a:r>
              <a:rPr lang="pt-BR" b="1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incluindo os fatores de riscos psicossociais relacionados ao trabalho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a avaliação de risco deve considerar </a:t>
            </a:r>
            <a:r>
              <a:rPr lang="pt-BR" b="1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as exigências da atividade de trabalho 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 a</a:t>
            </a:r>
            <a:r>
              <a:rPr lang="pt-BR" b="1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eficácia das medidas de prevenção implementadas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¨.</a:t>
            </a:r>
            <a:endParaRPr lang="pt-BR" kern="100" dirty="0">
              <a:solidFill>
                <a:schemeClr val="accent1">
                  <a:lumMod val="75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</a:pPr>
            <a:endParaRPr lang="pt-BR" kern="100" dirty="0">
              <a:solidFill>
                <a:schemeClr val="accent1">
                  <a:lumMod val="75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O diagnóstico preliminar dos riscos ergonômicos: muito além do &quot;Sim&quot; ou  &quot;Não&quot; - SST Online">
            <a:extLst>
              <a:ext uri="{FF2B5EF4-FFF2-40B4-BE49-F238E27FC236}">
                <a16:creationId xmlns:a16="http://schemas.microsoft.com/office/drawing/2014/main" id="{C85D4519-8FD8-E571-492D-E28D19904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5834"/>
          <a:stretch/>
        </p:blipFill>
        <p:spPr bwMode="auto">
          <a:xfrm>
            <a:off x="3533313" y="2925101"/>
            <a:ext cx="5557422" cy="3594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CA6C95B-1FC5-B34D-BB08-DBB4E8FD8C17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697941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valiação Psicológica: O que é e como funciona? - IIPB">
            <a:extLst>
              <a:ext uri="{FF2B5EF4-FFF2-40B4-BE49-F238E27FC236}">
                <a16:creationId xmlns:a16="http://schemas.microsoft.com/office/drawing/2014/main" id="{7FF42226-A630-8287-4803-27EEC5EA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23" y="3609624"/>
            <a:ext cx="4670891" cy="311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6">
            <a:extLst>
              <a:ext uri="{FF2B5EF4-FFF2-40B4-BE49-F238E27FC236}">
                <a16:creationId xmlns:a16="http://schemas.microsoft.com/office/drawing/2014/main" id="{75F68576-AC23-A17D-661A-946E731CB32E}"/>
              </a:ext>
            </a:extLst>
          </p:cNvPr>
          <p:cNvSpPr txBox="1"/>
          <p:nvPr/>
        </p:nvSpPr>
        <p:spPr>
          <a:xfrm>
            <a:off x="712434" y="818408"/>
            <a:ext cx="10956470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just"/>
            <a:r>
              <a:rPr lang="pt-BR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Fatores de Risco Psicossociais relacionados ao trabalho</a:t>
            </a:r>
          </a:p>
          <a:p>
            <a:pPr algn="just"/>
            <a:r>
              <a:rPr lang="pt-BR" sz="2800" b="1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Opções de avaliação </a:t>
            </a:r>
            <a:endParaRPr lang="pt-BR" sz="2800" b="1" dirty="0">
              <a:solidFill>
                <a:srgbClr val="004D8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Observação da atividade de trabalho incluindo o diálogo com o trabalhador;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Utilização de pesquisas padronizadas;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Realização de oficinas com moderador;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 combinação dessas.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28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750EABA-FDD2-BCBD-0F65-06A3B17862A3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45981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6">
            <a:extLst>
              <a:ext uri="{FF2B5EF4-FFF2-40B4-BE49-F238E27FC236}">
                <a16:creationId xmlns:a16="http://schemas.microsoft.com/office/drawing/2014/main" id="{8B4EE9CD-0739-1739-20A0-1FDC5AE52544}"/>
              </a:ext>
            </a:extLst>
          </p:cNvPr>
          <p:cNvSpPr txBox="1"/>
          <p:nvPr/>
        </p:nvSpPr>
        <p:spPr>
          <a:xfrm>
            <a:off x="712435" y="818405"/>
            <a:ext cx="10956470" cy="3734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just"/>
            <a:r>
              <a:rPr lang="pt-BR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Fatores de Risco Psicossociais relacionados ao trabalho</a:t>
            </a:r>
          </a:p>
          <a:p>
            <a:pPr algn="just"/>
            <a:r>
              <a:rPr lang="pt-BR" sz="2800" b="1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for aplicada uma ferramenta  </a:t>
            </a:r>
            <a:endParaRPr lang="pt-BR" sz="2800" b="1" dirty="0">
              <a:solidFill>
                <a:srgbClr val="004D8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 deve ser adequada ao risco ou circunstância em avaliação;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Selecionar ferramentas cientificamente comprovadas;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Verificar as qualificações, treinamento ou habilidades necessárias a sua aplicação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3200" dirty="0">
              <a:solidFill>
                <a:srgbClr val="004D8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32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0663E2-AB76-5A93-DDE7-EE00475D7B91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  <p:pic>
        <p:nvPicPr>
          <p:cNvPr id="1028" name="Picture 4" descr="Rubricas de avaliação | Filosofia na Escola">
            <a:extLst>
              <a:ext uri="{FF2B5EF4-FFF2-40B4-BE49-F238E27FC236}">
                <a16:creationId xmlns:a16="http://schemas.microsoft.com/office/drawing/2014/main" id="{F41DF8EF-0524-B9FB-B99F-7BA859AB9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4" b="9989"/>
          <a:stretch/>
        </p:blipFill>
        <p:spPr bwMode="auto">
          <a:xfrm>
            <a:off x="4485932" y="3371073"/>
            <a:ext cx="4038600" cy="333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890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ograma Emprega + Mulheres – Suellen Silva">
            <a:extLst>
              <a:ext uri="{FF2B5EF4-FFF2-40B4-BE49-F238E27FC236}">
                <a16:creationId xmlns:a16="http://schemas.microsoft.com/office/drawing/2014/main" id="{080B2025-54F9-E6A7-D6C9-1D2D53D25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8" r="4441" b="1"/>
          <a:stretch/>
        </p:blipFill>
        <p:spPr bwMode="auto">
          <a:xfrm>
            <a:off x="0" y="1708785"/>
            <a:ext cx="4268416" cy="302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59A9574-DA5F-4855-8B4D-CE014359004C}"/>
              </a:ext>
            </a:extLst>
          </p:cNvPr>
          <p:cNvSpPr txBox="1"/>
          <p:nvPr/>
        </p:nvSpPr>
        <p:spPr>
          <a:xfrm>
            <a:off x="3888420" y="1900551"/>
            <a:ext cx="7887856" cy="3746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 fontAlgn="base">
              <a:lnSpc>
                <a:spcPct val="90000"/>
              </a:lnSpc>
              <a:spcAft>
                <a:spcPts val="600"/>
              </a:spcAft>
            </a:pPr>
            <a:r>
              <a:rPr lang="en-US" sz="2800" b="1" i="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Lei nº 17.457</a:t>
            </a:r>
            <a:r>
              <a:rPr lang="en-US" sz="2800" i="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b="1" i="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en-US" sz="2800" i="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0" dirty="0" err="1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dirty="0" err="1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romover</a:t>
            </a:r>
            <a:r>
              <a:rPr lang="en-US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</a:t>
            </a:r>
            <a:r>
              <a:rPr lang="en-US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sadio</a:t>
            </a:r>
            <a:r>
              <a:rPr lang="en-US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800" dirty="0" err="1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</a:t>
            </a:r>
            <a:r>
              <a:rPr lang="en-US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empresas</a:t>
            </a:r>
            <a:r>
              <a:rPr lang="en-US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0" i="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p/ </a:t>
            </a:r>
            <a:r>
              <a:rPr lang="en-US" sz="2800" b="0" i="0" dirty="0" err="1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inserção</a:t>
            </a:r>
            <a:r>
              <a:rPr lang="en-US" sz="2800" b="0" i="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800" b="0" i="0" dirty="0" err="1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permanência</a:t>
            </a:r>
            <a:r>
              <a:rPr lang="en-US" sz="2800" b="0" i="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das </a:t>
            </a:r>
            <a:r>
              <a:rPr lang="en-US" sz="2800" b="0" i="0" dirty="0" err="1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mulheres</a:t>
            </a:r>
            <a:r>
              <a:rPr lang="en-US" sz="2800" b="0" i="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no mercado de </a:t>
            </a:r>
            <a:r>
              <a:rPr lang="en-US" sz="2800" b="0" i="0" dirty="0" err="1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trabalho</a:t>
            </a:r>
            <a:r>
              <a:rPr lang="en-US" sz="2800" b="0" i="0" dirty="0">
                <a:solidFill>
                  <a:srgbClr val="004D8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pt-BR" sz="2800" b="1" i="0" dirty="0">
                <a:solidFill>
                  <a:srgbClr val="004D86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¨VI </a:t>
            </a:r>
            <a:r>
              <a:rPr lang="pt-BR" sz="2800" i="0" dirty="0">
                <a:solidFill>
                  <a:srgbClr val="004D86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prevenção e combate ao assédio sexual e a outras formas de violência no âmbito do trabalho¨ (racismo, etarismo, preconceito</a:t>
            </a:r>
          </a:p>
          <a:p>
            <a:pPr algn="just"/>
            <a:endParaRPr lang="pt-BR" sz="2800" i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lnSpc>
                <a:spcPct val="90000"/>
              </a:lnSpc>
              <a:spcAft>
                <a:spcPts val="600"/>
              </a:spcAft>
            </a:pPr>
            <a:endParaRPr lang="en-US" sz="2800" b="0" i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63761D2-379D-C1BD-A6A3-3E8ED2706B17}"/>
              </a:ext>
            </a:extLst>
          </p:cNvPr>
          <p:cNvSpPr/>
          <p:nvPr/>
        </p:nvSpPr>
        <p:spPr>
          <a:xfrm>
            <a:off x="3888420" y="148302"/>
            <a:ext cx="4048218" cy="417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2F1A06B-E50B-0F36-023D-00421FF386CD}"/>
              </a:ext>
            </a:extLst>
          </p:cNvPr>
          <p:cNvSpPr txBox="1">
            <a:spLocks noChangeArrowheads="1"/>
          </p:cNvSpPr>
          <p:nvPr/>
        </p:nvSpPr>
        <p:spPr>
          <a:xfrm>
            <a:off x="2735298" y="148302"/>
            <a:ext cx="6721404" cy="519911"/>
          </a:xfr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Programa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emprega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Mulheres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43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D04D5006-54D4-8C54-2DA5-E489CC79F4BE}"/>
              </a:ext>
            </a:extLst>
          </p:cNvPr>
          <p:cNvSpPr txBox="1">
            <a:spLocks/>
          </p:cNvSpPr>
          <p:nvPr/>
        </p:nvSpPr>
        <p:spPr>
          <a:xfrm>
            <a:off x="646013" y="122225"/>
            <a:ext cx="11101530" cy="2198983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>
                <a:solidFill>
                  <a:srgbClr val="004D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Fixar procedimentos </a:t>
            </a:r>
            <a:r>
              <a:rPr lang="pt-BR" sz="2800" b="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p/ receber e acompanhar denúncias e aplicar sanções administrativas aos responsáveis diretos e indiretos.  </a:t>
            </a:r>
          </a:p>
          <a:p>
            <a:pPr algn="just"/>
            <a:r>
              <a:rPr lang="pt-BR" sz="2800" b="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pt-BR" sz="2800" dirty="0">
                <a:solidFill>
                  <a:srgbClr val="004D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Código de conduta</a:t>
            </a: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6F6DEBCC-41FD-CF9B-C0D8-41F9D523F631}"/>
              </a:ext>
            </a:extLst>
          </p:cNvPr>
          <p:cNvSpPr/>
          <p:nvPr/>
        </p:nvSpPr>
        <p:spPr>
          <a:xfrm>
            <a:off x="646013" y="2521630"/>
            <a:ext cx="3598053" cy="3342750"/>
          </a:xfrm>
          <a:prstGeom prst="roundRect">
            <a:avLst>
              <a:gd name="adj" fmla="val 1830"/>
            </a:avLst>
          </a:prstGeom>
          <a:solidFill>
            <a:schemeClr val="accent3">
              <a:lumMod val="75000"/>
            </a:schemeClr>
          </a:solidFill>
          <a:ln w="7620">
            <a:solidFill>
              <a:srgbClr val="C1AFE9"/>
            </a:solidFill>
            <a:prstDash val="solid"/>
          </a:ln>
        </p:spPr>
        <p:txBody>
          <a:bodyPr/>
          <a:lstStyle/>
          <a:p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762B487-52BC-6577-B933-0389F2F9F325}"/>
              </a:ext>
            </a:extLst>
          </p:cNvPr>
          <p:cNvSpPr/>
          <p:nvPr/>
        </p:nvSpPr>
        <p:spPr>
          <a:xfrm>
            <a:off x="783146" y="2609899"/>
            <a:ext cx="3201816" cy="3101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43"/>
              </a:lnSpc>
              <a:buNone/>
            </a:pPr>
            <a:r>
              <a:rPr lang="en-US" sz="2800" b="1" kern="0" spc="-6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22-mackinac-pro" pitchFamily="34" charset="-122"/>
                <a:cs typeface="Calibri" panose="020F0502020204030204" pitchFamily="34" charset="0"/>
              </a:rPr>
              <a:t>2. </a:t>
            </a:r>
            <a:r>
              <a:rPr lang="en-US" sz="2800" b="1" kern="0" spc="-6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22-mackinac-pro" pitchFamily="34" charset="-122"/>
                <a:cs typeface="Calibri" panose="020F0502020204030204" pitchFamily="34" charset="0"/>
              </a:rPr>
              <a:t>Denúncia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786B89DB-9DAB-6DEA-E63E-EEA9A12ADEE2}"/>
              </a:ext>
            </a:extLst>
          </p:cNvPr>
          <p:cNvSpPr/>
          <p:nvPr/>
        </p:nvSpPr>
        <p:spPr>
          <a:xfrm>
            <a:off x="831386" y="3090372"/>
            <a:ext cx="3201816" cy="137383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49"/>
              </a:lnSpc>
              <a:buNone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Oferecer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plataformas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acessíveis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p/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vítima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denunciar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com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segurança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2E865563-F646-0A18-5820-D3D586506E87}"/>
              </a:ext>
            </a:extLst>
          </p:cNvPr>
          <p:cNvSpPr/>
          <p:nvPr/>
        </p:nvSpPr>
        <p:spPr>
          <a:xfrm>
            <a:off x="4393227" y="2521629"/>
            <a:ext cx="3598053" cy="3342751"/>
          </a:xfrm>
          <a:prstGeom prst="roundRect">
            <a:avLst>
              <a:gd name="adj" fmla="val 1830"/>
            </a:avLst>
          </a:prstGeom>
          <a:solidFill>
            <a:schemeClr val="accent6">
              <a:lumMod val="75000"/>
            </a:schemeClr>
          </a:solidFill>
          <a:ln w="7620">
            <a:solidFill>
              <a:srgbClr val="C1AFE9"/>
            </a:solidFill>
            <a:prstDash val="solid"/>
          </a:ln>
        </p:spPr>
        <p:txBody>
          <a:bodyPr/>
          <a:lstStyle/>
          <a:p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3508539F-5C98-C517-74B9-12E01B732EDC}"/>
              </a:ext>
            </a:extLst>
          </p:cNvPr>
          <p:cNvSpPr/>
          <p:nvPr/>
        </p:nvSpPr>
        <p:spPr>
          <a:xfrm>
            <a:off x="4565979" y="2609899"/>
            <a:ext cx="2032200" cy="3101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43"/>
              </a:lnSpc>
              <a:buNone/>
            </a:pPr>
            <a:r>
              <a:rPr lang="en-US" sz="2800" b="1" kern="0" spc="-6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22-mackinac-pro" pitchFamily="34" charset="-122"/>
                <a:cs typeface="Calibri" panose="020F0502020204030204" pitchFamily="34" charset="0"/>
              </a:rPr>
              <a:t>3. </a:t>
            </a:r>
            <a:r>
              <a:rPr lang="en-US" sz="2800" b="1" kern="0" spc="-6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22-mackinac-pro" pitchFamily="34" charset="-122"/>
                <a:cs typeface="Calibri" panose="020F0502020204030204" pitchFamily="34" charset="0"/>
              </a:rPr>
              <a:t>Canais</a:t>
            </a:r>
            <a:r>
              <a:rPr lang="en-US" sz="2800" b="1" kern="0" spc="-6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22-mackinac-pro" pitchFamily="34" charset="-122"/>
                <a:cs typeface="Calibri" panose="020F0502020204030204" pitchFamily="34" charset="0"/>
              </a:rPr>
              <a:t> Específicos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23078742-9567-C071-B132-CA4F30050B65}"/>
              </a:ext>
            </a:extLst>
          </p:cNvPr>
          <p:cNvSpPr/>
          <p:nvPr/>
        </p:nvSpPr>
        <p:spPr>
          <a:xfrm>
            <a:off x="4578599" y="3033776"/>
            <a:ext cx="3349306" cy="28306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49"/>
              </a:lnSpc>
              <a:buNone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Canais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comunicação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denúncia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adequados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às diferentes formas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assédio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acolher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com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privacidade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45D66422-0F1F-73A0-CD89-FE1C0CC9ACA4}"/>
              </a:ext>
            </a:extLst>
          </p:cNvPr>
          <p:cNvSpPr/>
          <p:nvPr/>
        </p:nvSpPr>
        <p:spPr>
          <a:xfrm>
            <a:off x="8149490" y="2521630"/>
            <a:ext cx="3598053" cy="3342750"/>
          </a:xfrm>
          <a:prstGeom prst="roundRect">
            <a:avLst>
              <a:gd name="adj" fmla="val 1830"/>
            </a:avLst>
          </a:prstGeom>
          <a:solidFill>
            <a:schemeClr val="accent1">
              <a:lumMod val="75000"/>
            </a:schemeClr>
          </a:solidFill>
          <a:ln w="7620">
            <a:solidFill>
              <a:srgbClr val="C1AFE9"/>
            </a:solidFill>
            <a:prstDash val="solid"/>
          </a:ln>
        </p:spPr>
        <p:txBody>
          <a:bodyPr/>
          <a:lstStyle/>
          <a:p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23CAC5F3-FF03-361B-855F-3AFCB057A443}"/>
              </a:ext>
            </a:extLst>
          </p:cNvPr>
          <p:cNvSpPr/>
          <p:nvPr/>
        </p:nvSpPr>
        <p:spPr>
          <a:xfrm>
            <a:off x="8280541" y="2609899"/>
            <a:ext cx="3385823" cy="3101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43"/>
              </a:lnSpc>
              <a:buNone/>
            </a:pPr>
            <a:r>
              <a:rPr lang="en-US" sz="2800" b="1" kern="0" spc="-6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22-mackinac-pro" pitchFamily="34" charset="-122"/>
                <a:cs typeface="Calibri" panose="020F0502020204030204" pitchFamily="34" charset="0"/>
              </a:rPr>
              <a:t>4. </a:t>
            </a:r>
            <a:r>
              <a:rPr lang="en-US" sz="2800" b="1" kern="0" spc="-6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22-mackinac-pro" pitchFamily="34" charset="-122"/>
                <a:cs typeface="Calibri" panose="020F0502020204030204" pitchFamily="34" charset="0"/>
              </a:rPr>
              <a:t>Anonimato</a:t>
            </a:r>
            <a:r>
              <a:rPr lang="en-US" sz="2800" b="1" kern="0" spc="-6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22-mackinac-pro" pitchFamily="34" charset="-122"/>
                <a:cs typeface="Calibri" panose="020F0502020204030204" pitchFamily="34" charset="0"/>
              </a:rPr>
              <a:t> e </a:t>
            </a:r>
            <a:r>
              <a:rPr lang="en-US" sz="2800" b="1" kern="0" spc="-6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22-mackinac-pro" pitchFamily="34" charset="-122"/>
                <a:cs typeface="Calibri" panose="020F0502020204030204" pitchFamily="34" charset="0"/>
              </a:rPr>
              <a:t>sigilo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3745B2B4-8912-6793-5F8C-81A7A861C0DB}"/>
              </a:ext>
            </a:extLst>
          </p:cNvPr>
          <p:cNvSpPr/>
          <p:nvPr/>
        </p:nvSpPr>
        <p:spPr>
          <a:xfrm>
            <a:off x="8280542" y="3041384"/>
            <a:ext cx="3314884" cy="137383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49"/>
              </a:lnSpc>
              <a:buNone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proteção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contra retaliações para 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quem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udoxus Sans" pitchFamily="34" charset="-122"/>
                <a:cs typeface="Calibri" panose="020F0502020204030204" pitchFamily="34" charset="0"/>
              </a:rPr>
              <a:t>denuncia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4CA61AB-B85E-07D0-89A5-4835769D6917}"/>
              </a:ext>
            </a:extLst>
          </p:cNvPr>
          <p:cNvSpPr/>
          <p:nvPr/>
        </p:nvSpPr>
        <p:spPr>
          <a:xfrm>
            <a:off x="3826276" y="148302"/>
            <a:ext cx="4243526" cy="519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781C000-3930-A253-8D96-2174A100B94D}"/>
              </a:ext>
            </a:extLst>
          </p:cNvPr>
          <p:cNvSpPr txBox="1">
            <a:spLocks noChangeArrowheads="1"/>
          </p:cNvSpPr>
          <p:nvPr/>
        </p:nvSpPr>
        <p:spPr>
          <a:xfrm>
            <a:off x="2735298" y="148302"/>
            <a:ext cx="6721404" cy="519911"/>
          </a:xfr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Programa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emprega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Mulheres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23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ma crítica à liderança como atributo do indivíduo - Target Teal">
            <a:extLst>
              <a:ext uri="{FF2B5EF4-FFF2-40B4-BE49-F238E27FC236}">
                <a16:creationId xmlns:a16="http://schemas.microsoft.com/office/drawing/2014/main" id="{6BADE9DC-273B-057F-B552-6D0E8AF8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0" y="1570434"/>
            <a:ext cx="7358229" cy="4409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46">
            <a:extLst>
              <a:ext uri="{FF2B5EF4-FFF2-40B4-BE49-F238E27FC236}">
                <a16:creationId xmlns:a16="http://schemas.microsoft.com/office/drawing/2014/main" id="{26202221-389A-E4A6-1F1B-39F38775D477}"/>
              </a:ext>
            </a:extLst>
          </p:cNvPr>
          <p:cNvSpPr txBox="1"/>
          <p:nvPr/>
        </p:nvSpPr>
        <p:spPr>
          <a:xfrm>
            <a:off x="707316" y="1031368"/>
            <a:ext cx="1095647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just"/>
            <a:r>
              <a:rPr lang="pt-BR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Importância da liderança</a:t>
            </a:r>
            <a:endParaRPr lang="pt-BR" sz="2800" dirty="0"/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DE2F1DF2-E241-B314-84C9-A4890D553352}"/>
              </a:ext>
            </a:extLst>
          </p:cNvPr>
          <p:cNvSpPr txBox="1">
            <a:spLocks/>
          </p:cNvSpPr>
          <p:nvPr/>
        </p:nvSpPr>
        <p:spPr>
          <a:xfrm>
            <a:off x="7455049" y="2165469"/>
            <a:ext cx="4546431" cy="2135862"/>
          </a:xfrm>
          <a:prstGeom prst="rect">
            <a:avLst/>
          </a:prstGeom>
          <a:noFill/>
          <a:ln>
            <a:noFill/>
          </a:ln>
        </p:spPr>
        <p:txBody>
          <a:bodyPr vert="horz" lIns="0" tIns="45720" rIns="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Estudos apontam que o suporte da liderança é o fator mais forte contra o desenvolvimento do burnout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C5D110F-73EC-9B23-84EE-AEA7CF9366AF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60797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60D32A1-B652-26F0-4ADB-0B410DA71E1E}"/>
              </a:ext>
            </a:extLst>
          </p:cNvPr>
          <p:cNvSpPr txBox="1">
            <a:spLocks/>
          </p:cNvSpPr>
          <p:nvPr/>
        </p:nvSpPr>
        <p:spPr>
          <a:xfrm>
            <a:off x="509046" y="845095"/>
            <a:ext cx="11189617" cy="1997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pt-BR" sz="28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melhorar o ambiente de trabalho:</a:t>
            </a:r>
          </a:p>
          <a:p>
            <a:pPr marL="177800" indent="-1778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Conscientizar e educar lideranças e trabalhadores sobre os gatilhos geradores, </a:t>
            </a:r>
          </a:p>
          <a:p>
            <a:pPr marL="177800" indent="-1778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Comitês multidisciplinares, </a:t>
            </a:r>
          </a:p>
          <a:p>
            <a:pPr marL="177800" indent="-1778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Pesquisa de clima anônimo, </a:t>
            </a:r>
          </a:p>
          <a:p>
            <a:pPr marL="177800" indent="-1778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Reconhecimento e recompensa ao bom desempenho, </a:t>
            </a:r>
          </a:p>
          <a:p>
            <a:pPr marL="177800" indent="-1778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Desenvolvimento de carreira, </a:t>
            </a:r>
          </a:p>
          <a:p>
            <a:pPr marL="177800" indent="-1778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Civilidade e respeito,</a:t>
            </a:r>
          </a:p>
          <a:p>
            <a:pPr marL="177800" indent="-1778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Equilíbrio entre o Trabalho/Vida particular e </a:t>
            </a:r>
          </a:p>
          <a:p>
            <a:pPr marL="177800" indent="-1778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Manter ambientes de trabalho saudáveis e respeitosos para todos os empregados.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550B09-51E5-61DB-6621-02FBB13A7B29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21053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112981" y="636304"/>
            <a:ext cx="2138219" cy="1143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31" tIns="45715" rIns="91431" bIns="45715" rtlCol="0" anchor="ctr">
            <a:normAutofit/>
          </a:bodyPr>
          <a:lstStyle/>
          <a:p>
            <a:pPr defTabSz="914288">
              <a:spcBef>
                <a:spcPct val="0"/>
              </a:spcBef>
              <a:defRPr/>
            </a:pP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instrutor</a:t>
            </a:r>
          </a:p>
        </p:txBody>
      </p:sp>
      <p:graphicFrame>
        <p:nvGraphicFramePr>
          <p:cNvPr id="7" name="CaixaDeTexto 3">
            <a:extLst>
              <a:ext uri="{FF2B5EF4-FFF2-40B4-BE49-F238E27FC236}">
                <a16:creationId xmlns:a16="http://schemas.microsoft.com/office/drawing/2014/main" id="{99BED54F-FDCD-75BF-4503-A3C51878FE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3121327"/>
              </p:ext>
            </p:extLst>
          </p:nvPr>
        </p:nvGraphicFramePr>
        <p:xfrm>
          <a:off x="304498" y="1785584"/>
          <a:ext cx="10714735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Agrupar 1">
            <a:extLst>
              <a:ext uri="{FF2B5EF4-FFF2-40B4-BE49-F238E27FC236}">
                <a16:creationId xmlns:a16="http://schemas.microsoft.com/office/drawing/2014/main" id="{2ABCD187-3CE6-66F2-B3B2-6AF03A1150BB}"/>
              </a:ext>
            </a:extLst>
          </p:cNvPr>
          <p:cNvGrpSpPr/>
          <p:nvPr/>
        </p:nvGrpSpPr>
        <p:grpSpPr>
          <a:xfrm>
            <a:off x="2716804" y="892858"/>
            <a:ext cx="4367488" cy="691335"/>
            <a:chOff x="0" y="3296507"/>
            <a:chExt cx="6748961" cy="691335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983BDBFC-AA2B-1C57-75CE-8317C8EAAD80}"/>
                </a:ext>
              </a:extLst>
            </p:cNvPr>
            <p:cNvSpPr/>
            <p:nvPr/>
          </p:nvSpPr>
          <p:spPr>
            <a:xfrm>
              <a:off x="0" y="3296507"/>
              <a:ext cx="6663322" cy="67297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65F4B19-6E98-EE52-3BD0-049D5F00B268}"/>
                </a:ext>
              </a:extLst>
            </p:cNvPr>
            <p:cNvSpPr txBox="1"/>
            <p:nvPr/>
          </p:nvSpPr>
          <p:spPr>
            <a:xfrm>
              <a:off x="85639" y="3314866"/>
              <a:ext cx="6663322" cy="672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0" lvl="0" indent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kern="1200" dirty="0">
                  <a:solidFill>
                    <a:schemeClr val="accent1">
                      <a:lumMod val="50000"/>
                    </a:schemeClr>
                  </a:solidFill>
                </a:rPr>
                <a:t>Gianfranco Pampalon</a:t>
              </a:r>
              <a:endParaRPr lang="en-US" sz="2800" kern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9" name="Imagem 8" descr="Homem segurando um microfone&#10;&#10;Descrição gerada automaticamente com confiança média">
            <a:extLst>
              <a:ext uri="{FF2B5EF4-FFF2-40B4-BE49-F238E27FC236}">
                <a16:creationId xmlns:a16="http://schemas.microsoft.com/office/drawing/2014/main" id="{8537F364-327D-33E4-3FDD-77F6DAAE51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2" y="1584193"/>
            <a:ext cx="3142913" cy="399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0803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s.jpg">
            <a:extLst>
              <a:ext uri="{FF2B5EF4-FFF2-40B4-BE49-F238E27FC236}">
                <a16:creationId xmlns:a16="http://schemas.microsoft.com/office/drawing/2014/main" id="{D54EFBB5-505E-4BE2-8629-EBF27D6800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37344" y="188185"/>
            <a:ext cx="686706" cy="72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687978" y="1204128"/>
            <a:ext cx="11225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A partir de 21/03/2023 a CIPA passou a ser chamada </a:t>
            </a:r>
          </a:p>
          <a:p>
            <a:pPr algn="ctr"/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Comissão Interna de Prevenção de Acidentes e de Assédio</a:t>
            </a:r>
          </a:p>
          <a:p>
            <a:pPr algn="ctr"/>
            <a:endParaRPr lang="pt-BR" sz="3200" b="1" dirty="0">
              <a:solidFill>
                <a:srgbClr val="00B050"/>
              </a:solidFill>
            </a:endParaRPr>
          </a:p>
        </p:txBody>
      </p:sp>
      <p:pic>
        <p:nvPicPr>
          <p:cNvPr id="6" name="Picture 2" descr="Você conhece as funções do &quot;Designado de Cipa&quot;? A gente te conta - SST  Online">
            <a:extLst>
              <a:ext uri="{FF2B5EF4-FFF2-40B4-BE49-F238E27FC236}">
                <a16:creationId xmlns:a16="http://schemas.microsoft.com/office/drawing/2014/main" id="{C793C1CC-391B-CB39-2DCA-AFE66CBC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50" y="2481401"/>
            <a:ext cx="5091699" cy="3999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772A28C-AA6D-17B3-1B80-D2655C0BF3A5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31636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20CE96A-EDEB-4604-81A0-7CA48B50E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986770"/>
            <a:ext cx="10978006" cy="198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endParaRPr lang="pt-PT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j)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trabalho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nas suas atividades e práticas.</a:t>
            </a:r>
            <a:endParaRPr lang="pt-BR" sz="2800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incluir temas referentes à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prevenção e ao combate ao assédio sexual e a outras formas de violência no </a:t>
            </a:r>
            <a:endParaRPr lang="pt-PT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Hospital Universitário Lauro Wanderley participa de palestra sobre assédio  moral e sexual no trabalho — Empresa Brasileira de Serviços Hospitalares">
            <a:extLst>
              <a:ext uri="{FF2B5EF4-FFF2-40B4-BE49-F238E27FC236}">
                <a16:creationId xmlns:a16="http://schemas.microsoft.com/office/drawing/2014/main" id="{E984AA6F-6419-16C4-3886-069EF5051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6" b="4020"/>
          <a:stretch/>
        </p:blipFill>
        <p:spPr bwMode="auto">
          <a:xfrm>
            <a:off x="1917576" y="2924811"/>
            <a:ext cx="8187629" cy="382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A2768DC-920E-059B-41D9-358D3B10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96" y="1004818"/>
            <a:ext cx="38149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pt-PT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CIPA tem por atribuição: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077C00-CB86-08E6-67A7-3EA4243DD93E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0679389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20A4989-4A75-481D-AD85-C1FAB48590FC}"/>
              </a:ext>
            </a:extLst>
          </p:cNvPr>
          <p:cNvSpPr txBox="1"/>
          <p:nvPr/>
        </p:nvSpPr>
        <p:spPr>
          <a:xfrm>
            <a:off x="594670" y="797510"/>
            <a:ext cx="1100265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reinamento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deve contemplar, no mín.: </a:t>
            </a:r>
          </a:p>
          <a:p>
            <a:pPr algn="just"/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a) estudo do ambiente, condições de trabalho e os riscos originados do processo produtivo;</a:t>
            </a:r>
            <a:endParaRPr lang="pt-BR" sz="2800" dirty="0">
              <a:solidFill>
                <a:schemeClr val="accent1">
                  <a:lumMod val="20000"/>
                  <a:lumOff val="8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b) noções sobre AT e DO, riscos e suas medidas de prevenção;</a:t>
            </a:r>
            <a:endParaRPr lang="pt-BR" sz="2800" dirty="0">
              <a:solidFill>
                <a:schemeClr val="accent1">
                  <a:lumMod val="20000"/>
                  <a:lumOff val="8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c) metodologia de investigação e análise de AT e DO;</a:t>
            </a:r>
            <a:endParaRPr lang="pt-BR" sz="2800" dirty="0">
              <a:solidFill>
                <a:schemeClr val="accent1">
                  <a:lumMod val="20000"/>
                  <a:lumOff val="8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d) princípios de higiene do trabalho e de prevenção dos riscos;</a:t>
            </a:r>
            <a:endParaRPr lang="pt-BR" sz="2800" dirty="0">
              <a:solidFill>
                <a:schemeClr val="accent1">
                  <a:lumMod val="20000"/>
                  <a:lumOff val="8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e) noções sobre as legislações trabalhista/previdenciária de SST;</a:t>
            </a:r>
            <a:endParaRPr lang="pt-BR" sz="2800" dirty="0">
              <a:solidFill>
                <a:schemeClr val="accent1">
                  <a:lumMod val="20000"/>
                  <a:lumOff val="8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f) noções: inclusão de pessoas com deficiência e reabilitados; e</a:t>
            </a:r>
            <a:endParaRPr lang="pt-BR" sz="2800" dirty="0">
              <a:solidFill>
                <a:schemeClr val="accent1">
                  <a:lumMod val="20000"/>
                  <a:lumOff val="8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g) organização da CIPA e outros assuntos das suas atribuições.</a:t>
            </a:r>
          </a:p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h) prevenção e combate ao assédio sexual e a outras formas de violência no trabalho."</a:t>
            </a:r>
            <a:endParaRPr lang="pt-BR" sz="2800" b="1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800" dirty="0">
                <a:solidFill>
                  <a:srgbClr val="FF0000"/>
                </a:solidFill>
              </a:rPr>
              <a:t>Foi excluída do treinamento ¨noções sobre a Aids¨.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E1E8B2E-B284-4C78-3FCF-BB10F31A80A3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38414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D5225A05-B7EF-45CA-8D1F-2F9A0CC3C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60" y="4039340"/>
            <a:ext cx="2500878" cy="271095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BC00E28-F419-4910-B624-61C42228EAED}"/>
              </a:ext>
            </a:extLst>
          </p:cNvPr>
          <p:cNvSpPr txBox="1"/>
          <p:nvPr/>
        </p:nvSpPr>
        <p:spPr>
          <a:xfrm>
            <a:off x="691080" y="948395"/>
            <a:ext cx="10809837" cy="3313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Validade do treinamento: 2 anos -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permitida a convalidação do treinamento por diferentes organizações, conforme item 1.7 da NR-1.</a:t>
            </a:r>
          </a:p>
          <a:p>
            <a:pPr algn="just">
              <a:spcAft>
                <a:spcPts val="750"/>
              </a:spcAft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Treinamento p/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nomeado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ou p/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GR1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integralmente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EAD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Treinamentos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pt-BR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realizados há menos de 2 anos, da sua conclusão, poderão ser aproveitados na mesma empresa. </a:t>
            </a:r>
          </a:p>
          <a:p>
            <a:pPr algn="just"/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pt-BR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embro da CIPA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</a:rPr>
              <a:t>integrante do SESMT</a:t>
            </a:r>
            <a:r>
              <a:rPr lang="pt-BR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, dispensado do treinamento</a:t>
            </a:r>
            <a:endParaRPr lang="pt-BR" sz="2800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pt-BR" sz="2800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EE26136-1FFF-4C31-9841-2DD109813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12939" r="13157"/>
          <a:stretch/>
        </p:blipFill>
        <p:spPr>
          <a:xfrm>
            <a:off x="2439436" y="4201697"/>
            <a:ext cx="4343096" cy="247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CF9758A-F4A4-D415-20C1-39C293E12EF5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68571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20A4989-4A75-481D-AD85-C1FAB48590FC}"/>
              </a:ext>
            </a:extLst>
          </p:cNvPr>
          <p:cNvSpPr txBox="1"/>
          <p:nvPr/>
        </p:nvSpPr>
        <p:spPr>
          <a:xfrm>
            <a:off x="684245" y="801166"/>
            <a:ext cx="102259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Reuniões da CIPA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prioritariamente de forma presencial e realizadas na própria organização, podendo ocorrer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de forma remota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pt-B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m 4" descr="19112013---reuniao-defesa-civil---int.jpg">
            <a:extLst>
              <a:ext uri="{FF2B5EF4-FFF2-40B4-BE49-F238E27FC236}">
                <a16:creationId xmlns:a16="http://schemas.microsoft.com/office/drawing/2014/main" id="{2AB610E7-D9B1-48FF-86F8-040C927CD5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2650" y="2507638"/>
            <a:ext cx="4869858" cy="304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Pessoas na frente de um laptop&#10;&#10;Descrição gerada automaticamente">
            <a:extLst>
              <a:ext uri="{FF2B5EF4-FFF2-40B4-BE49-F238E27FC236}">
                <a16:creationId xmlns:a16="http://schemas.microsoft.com/office/drawing/2014/main" id="{4AE45D1B-22D9-419C-818F-F07D4B06E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26" y="2460333"/>
            <a:ext cx="4709524" cy="3141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B49892B-0A43-0C90-27F1-9936743CE624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99600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679731" y="870603"/>
            <a:ext cx="104241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PT" sz="28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Reuniões da CIPA</a:t>
            </a:r>
            <a:r>
              <a:rPr lang="pt-PT" sz="28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: atas assinadas pelos presentes c/ cópias p/ todos os membros da CIPA,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podendo ser por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meio eletrônico.</a:t>
            </a:r>
            <a:endParaRPr lang="pt-BR" sz="2800" b="1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endParaRPr lang="pt-PT" sz="280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7014B06-EE9B-494C-8648-1BA7FF606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t="7806" r="16791" b="7254"/>
          <a:stretch/>
        </p:blipFill>
        <p:spPr>
          <a:xfrm>
            <a:off x="1119052" y="2150378"/>
            <a:ext cx="3585443" cy="327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 descr="Mulher com computador portátil&#10;&#10;Descrição gerada automaticamente com confiança baixa">
            <a:extLst>
              <a:ext uri="{FF2B5EF4-FFF2-40B4-BE49-F238E27FC236}">
                <a16:creationId xmlns:a16="http://schemas.microsoft.com/office/drawing/2014/main" id="{C11759BD-FED3-40BA-AECE-2A3F62862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33" y="2150378"/>
            <a:ext cx="5790110" cy="330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F213934-FB10-E0A2-F343-1675DAC5E886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5850208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119FBF6-81D7-44CE-B303-F4C578415E67}"/>
              </a:ext>
            </a:extLst>
          </p:cNvPr>
          <p:cNvSpPr txBox="1"/>
          <p:nvPr/>
        </p:nvSpPr>
        <p:spPr>
          <a:xfrm>
            <a:off x="870857" y="800768"/>
            <a:ext cx="10450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Informação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pt-BR" sz="28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eliberações das reuniões da CIPA devem ser disponibilizadas aos empregados, em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quadro de aviso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 por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meio eletrônico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800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8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 descr="Tela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ABB0A96D-6768-4781-8D62-951D1F862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68" y="2321285"/>
            <a:ext cx="4772575" cy="364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6F8AF4BA-DADD-4CCE-9912-9A8821978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99" y="3053919"/>
            <a:ext cx="3688262" cy="208425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A4771D8-A7D8-FB89-D64B-2C75891C663D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33004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20A4989-4A75-481D-AD85-C1FAB48590FC}"/>
              </a:ext>
            </a:extLst>
          </p:cNvPr>
          <p:cNvSpPr txBox="1"/>
          <p:nvPr/>
        </p:nvSpPr>
        <p:spPr>
          <a:xfrm>
            <a:off x="684244" y="830278"/>
            <a:ext cx="10823511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Estabelecimento que não se enquadrar no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Quadro I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não tiver SESMT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nomeará 1 representante p/ auxiliar na execução das ações de SST.</a:t>
            </a:r>
            <a:endParaRPr lang="pt-BR" sz="2800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tiver SESMT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não é necessário representante.</a:t>
            </a:r>
            <a:endParaRPr lang="pt-BR" sz="2800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pt-BR" sz="28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t-B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Espaço Reservado para Conteúdo 2">
            <a:extLst>
              <a:ext uri="{FF2B5EF4-FFF2-40B4-BE49-F238E27FC236}">
                <a16:creationId xmlns:a16="http://schemas.microsoft.com/office/drawing/2014/main" id="{618DB077-38D1-4D87-99E2-7FA3BA678C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131117"/>
              </p:ext>
            </p:extLst>
          </p:nvPr>
        </p:nvGraphicFramePr>
        <p:xfrm>
          <a:off x="772264" y="1921059"/>
          <a:ext cx="10515600" cy="4115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2A015DB4-6F3B-5FFA-F79A-089D26522B7F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47395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697117" y="983771"/>
            <a:ext cx="10818891" cy="543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Treinamento deve ter carga horária mínima de:</a:t>
            </a:r>
            <a:endParaRPr lang="pt-BR" sz="28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3600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3600" dirty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3600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3600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00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36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85000"/>
              </a:lnSpc>
              <a:defRPr/>
            </a:pPr>
            <a:endParaRPr lang="pt-PT" sz="36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EB4DE609-1315-418D-9260-211FF3811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192123"/>
              </p:ext>
            </p:extLst>
          </p:nvPr>
        </p:nvGraphicFramePr>
        <p:xfrm>
          <a:off x="706442" y="1613256"/>
          <a:ext cx="10900834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6342">
                  <a:extLst>
                    <a:ext uri="{9D8B030D-6E8A-4147-A177-3AD203B41FA5}">
                      <a16:colId xmlns:a16="http://schemas.microsoft.com/office/drawing/2014/main" val="1403132780"/>
                    </a:ext>
                  </a:extLst>
                </a:gridCol>
                <a:gridCol w="2581986">
                  <a:extLst>
                    <a:ext uri="{9D8B030D-6E8A-4147-A177-3AD203B41FA5}">
                      <a16:colId xmlns:a16="http://schemas.microsoft.com/office/drawing/2014/main" val="3209847961"/>
                    </a:ext>
                  </a:extLst>
                </a:gridCol>
                <a:gridCol w="2601725">
                  <a:extLst>
                    <a:ext uri="{9D8B030D-6E8A-4147-A177-3AD203B41FA5}">
                      <a16:colId xmlns:a16="http://schemas.microsoft.com/office/drawing/2014/main" val="1552351652"/>
                    </a:ext>
                  </a:extLst>
                </a:gridCol>
                <a:gridCol w="2520781">
                  <a:extLst>
                    <a:ext uri="{9D8B030D-6E8A-4147-A177-3AD203B41FA5}">
                      <a16:colId xmlns:a16="http://schemas.microsoft.com/office/drawing/2014/main" val="4920919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  estabelecimento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Carga horária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Carga horária presencial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Carga horária  EAD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794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Integral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83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578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68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effectLst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23054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DB8D38D-CDB8-A52A-14FA-F7C76E52037D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F39A60-1A96-442B-A5A8-2852B43D28EF}"/>
              </a:ext>
            </a:extLst>
          </p:cNvPr>
          <p:cNvSpPr txBox="1"/>
          <p:nvPr/>
        </p:nvSpPr>
        <p:spPr>
          <a:xfrm>
            <a:off x="735773" y="5377266"/>
            <a:ext cx="10842172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O término do contrato de trabalho por prazo determinado não caracteriza dispensa arbitrária ou sem justa causa de empregado eleito da CIPA.</a:t>
            </a:r>
            <a:endParaRPr lang="pt-BR" sz="2800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0893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7833BCC-A8C0-3761-178F-82A47D6B0E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8" b="2777"/>
          <a:stretch/>
        </p:blipFill>
        <p:spPr>
          <a:xfrm>
            <a:off x="1637849" y="623393"/>
            <a:ext cx="10032815" cy="5337772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0376" y="499357"/>
            <a:ext cx="8391247" cy="9921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lnSpc>
                <a:spcPts val="3700"/>
              </a:lnSpc>
              <a:spcBef>
                <a:spcPts val="0"/>
              </a:spcBef>
              <a:buNone/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Equipamento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Proteção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Individual – EPI</a:t>
            </a:r>
          </a:p>
          <a:p>
            <a:pPr marL="0" indent="0">
              <a:lnSpc>
                <a:spcPts val="3700"/>
              </a:lnSpc>
              <a:spcBef>
                <a:spcPts val="0"/>
              </a:spcBef>
              <a:buNone/>
            </a:pPr>
            <a:endParaRPr lang="en-US" sz="32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DC6BD75-0623-ABF5-A37F-10B188FE48C0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6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EA1241C-E84C-481E-BFEB-2A8F4F6C5B5D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D3ADAF-5144-1B20-F944-3A12F3E90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0904"/>
            <a:ext cx="10515600" cy="5828189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Como ficou o item da NR 1 e NR31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direito de recusa :</a:t>
            </a:r>
          </a:p>
          <a:p>
            <a:pPr marL="0" indent="0" algn="just" rtl="0"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</a:rPr>
              <a:t>1.4.3 trabalhador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pode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</a:rPr>
              <a:t> interromper suas atividades quando constatar uma situação de trabalho onde, a seu ver,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por motivos razoáveis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,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</a:rPr>
              <a:t> envolva um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effectLst/>
              </a:rPr>
              <a:t>GIR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</a:rPr>
              <a:t> p/ a sua vida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ou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</a:rPr>
              <a:t> saúde, informando imediatamente ao seu superior hierárquico.</a:t>
            </a:r>
          </a:p>
          <a:p>
            <a:pPr marL="0" indent="0">
              <a:buNone/>
            </a:pPr>
            <a:endParaRPr lang="pt-B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A34A92-5156-1932-1D3C-2DF2207E21C3}"/>
              </a:ext>
            </a:extLst>
          </p:cNvPr>
          <p:cNvSpPr txBox="1"/>
          <p:nvPr/>
        </p:nvSpPr>
        <p:spPr>
          <a:xfrm>
            <a:off x="3048740" y="505025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Port. MTE Nº 342, de 21/03/2024</a:t>
            </a:r>
          </a:p>
        </p:txBody>
      </p:sp>
      <p:pic>
        <p:nvPicPr>
          <p:cNvPr id="5" name="Imagem 4" descr="Uma imagem contendo relógio, texto, desenho, objeto&#10;&#10;Descrição gerada automaticamente">
            <a:extLst>
              <a:ext uri="{FF2B5EF4-FFF2-40B4-BE49-F238E27FC236}">
                <a16:creationId xmlns:a16="http://schemas.microsoft.com/office/drawing/2014/main" id="{AF11D56C-F8B5-4212-9160-F57344CBE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306" y="3229721"/>
            <a:ext cx="2857500" cy="2857500"/>
          </a:xfrm>
          <a:prstGeom prst="rect">
            <a:avLst/>
          </a:prstGeom>
        </p:spPr>
      </p:pic>
      <p:pic>
        <p:nvPicPr>
          <p:cNvPr id="6" name="Imagem 5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63136A3A-1EC5-4A01-9151-93ADC7D85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912" y="3229721"/>
            <a:ext cx="3305669" cy="25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14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2682" y="724021"/>
            <a:ext cx="8229600" cy="1143000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Quem recomenda o EPI ?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pt-BR" sz="28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93353" y="1456113"/>
            <a:ext cx="10455965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Realizada pela organização c/ participação do </a:t>
            </a:r>
            <a:r>
              <a:rPr lang="pt-BR" sz="2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SESMT</a:t>
            </a:r>
            <a:r>
              <a:rPr lang="pt-BR" sz="2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quando houver, </a:t>
            </a:r>
            <a:r>
              <a:rPr lang="pt-BR" sz="2800" b="0" i="0" u="none" strike="noStrike" baseline="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após </a:t>
            </a:r>
            <a:r>
              <a:rPr lang="pt-BR" sz="2800" b="1" i="0" u="none" strike="noStrike" baseline="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ouvidos empregados usuários </a:t>
            </a:r>
            <a:r>
              <a:rPr lang="pt-BR" sz="2800" b="0" i="0" u="none" strike="noStrike" baseline="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e a </a:t>
            </a:r>
            <a:r>
              <a:rPr lang="pt-BR" sz="2800" b="1" i="0" u="none" strike="noStrike" baseline="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CIPA </a:t>
            </a:r>
            <a:r>
              <a:rPr lang="pt-BR" sz="2800" i="0" u="none" strike="noStrike" baseline="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ou</a:t>
            </a:r>
            <a:r>
              <a:rPr lang="pt-BR" sz="2800" b="1" i="0" u="none" strike="noStrike" baseline="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 nomeado</a:t>
            </a:r>
            <a:r>
              <a:rPr lang="pt-BR" sz="2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.</a:t>
            </a:r>
          </a:p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6.5.2 A organização deve selecionar os EPI, considerando: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e) exigências estabelecidas em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NR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 e nos dispositivos legais; 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f) a adequação do equipamento ao empregado e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o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conforto oferecido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, segundo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avaliação do conjunto de empregados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; </a:t>
            </a:r>
          </a:p>
          <a:p>
            <a:pPr marL="0" indent="0" algn="just">
              <a:buNone/>
            </a:pPr>
            <a:endParaRPr lang="pt-BR" sz="2800" b="0" i="0" u="none" strike="noStrike" baseline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28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2124B882-CA97-8CCC-DF9C-27F5619B7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077" y="4629331"/>
            <a:ext cx="2400378" cy="20848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A9164C-A24F-44A2-E35D-C32B87AC0322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6</a:t>
            </a:r>
          </a:p>
        </p:txBody>
      </p:sp>
      <p:pic>
        <p:nvPicPr>
          <p:cNvPr id="3074" name="Picture 2" descr="Toda empresa, independente do tamanho, precisa ter CIPA – SindiVarejista de  Campinas e Região">
            <a:extLst>
              <a:ext uri="{FF2B5EF4-FFF2-40B4-BE49-F238E27FC236}">
                <a16:creationId xmlns:a16="http://schemas.microsoft.com/office/drawing/2014/main" id="{975A03E9-360D-B9CC-D1EA-A2C5979A9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61" y="4505617"/>
            <a:ext cx="2208551" cy="220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1705" y="431547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Deveres do empregador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81269" y="1306084"/>
            <a:ext cx="10429461" cy="3985007"/>
          </a:xfrm>
        </p:spPr>
        <p:txBody>
          <a:bodyPr>
            <a:noAutofit/>
          </a:bodyPr>
          <a:lstStyle/>
          <a:p>
            <a:pPr marL="609600" indent="-609600" algn="just">
              <a:lnSpc>
                <a:spcPct val="100000"/>
              </a:lnSpc>
              <a:spcBef>
                <a:spcPts val="0"/>
              </a:spcBef>
              <a:buFontTx/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Adquirir adequado ao risco;</a:t>
            </a:r>
          </a:p>
          <a:p>
            <a:pPr marL="609600" indent="-609600" algn="just">
              <a:lnSpc>
                <a:spcPct val="100000"/>
              </a:lnSpc>
              <a:spcBef>
                <a:spcPts val="0"/>
              </a:spcBef>
              <a:buFontTx/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Exigir seu uso;</a:t>
            </a:r>
          </a:p>
          <a:p>
            <a:pPr marL="609600" indent="-609600" algn="just">
              <a:lnSpc>
                <a:spcPct val="100000"/>
              </a:lnSpc>
              <a:spcBef>
                <a:spcPts val="0"/>
              </a:spcBef>
              <a:buFontTx/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Fornecer somente o aprovado pelo MTE;</a:t>
            </a:r>
          </a:p>
          <a:p>
            <a:pPr marL="609600" indent="-609600" algn="just">
              <a:lnSpc>
                <a:spcPct val="100000"/>
              </a:lnSpc>
              <a:spcBef>
                <a:spcPts val="0"/>
              </a:spcBef>
              <a:buFontTx/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Orientar/treinar o trabalhador sobre o uso adequado, guarda e conservação;</a:t>
            </a:r>
          </a:p>
          <a:p>
            <a:pPr marL="609600" indent="-609600" algn="just">
              <a:lnSpc>
                <a:spcPct val="100000"/>
              </a:lnSpc>
              <a:spcBef>
                <a:spcPts val="0"/>
              </a:spcBef>
              <a:buFontTx/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Substituir quando danificado ou extraviado;</a:t>
            </a:r>
          </a:p>
          <a:p>
            <a:pPr marL="609600" indent="-609600" algn="just">
              <a:lnSpc>
                <a:spcPct val="100000"/>
              </a:lnSpc>
              <a:spcBef>
                <a:spcPts val="0"/>
              </a:spcBef>
              <a:buFontTx/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Responsabilizar-se pela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higienização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e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 manutenção periódica;</a:t>
            </a:r>
          </a:p>
          <a:p>
            <a:pPr marL="609600" indent="-609600" algn="just">
              <a:lnSpc>
                <a:spcPct val="100000"/>
              </a:lnSpc>
              <a:spcBef>
                <a:spcPts val="0"/>
              </a:spcBef>
              <a:buFontTx/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Comunicar MTE irregularidades  observadas.</a:t>
            </a:r>
          </a:p>
          <a:p>
            <a:pPr marL="609600" indent="-609600" algn="just">
              <a:lnSpc>
                <a:spcPct val="100000"/>
              </a:lnSpc>
              <a:spcBef>
                <a:spcPts val="0"/>
              </a:spcBef>
              <a:buFontTx/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Registrar fornecimento com livros, fichas ou sistema eletrônico.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81268" y="5317724"/>
            <a:ext cx="10429461" cy="138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Higienização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: remoção de contaminantes que necessitam de cuidados ou procedimentos específicos. Contempla os processos de descontaminação e desinfecção. </a:t>
            </a:r>
          </a:p>
          <a:p>
            <a:pPr marL="0" indent="0" algn="just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BDEF74-0E87-57CE-19F1-EF6F82A04923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6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1705" y="431547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Deveres do empregado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81269" y="1306084"/>
            <a:ext cx="10429461" cy="489877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6.6.1 Cabe ao trabalhador, quanto ao EPI: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usar o fornecido pela organização; 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utilizar apenas para a finalidade a que se destina; 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responsabilizar-se pela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limpeza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,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guarda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 e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conservação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; 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comunicar à organização quando extraviado, danificado ou qualquer alteração que o torne impróprio para uso; e 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AutoNum type="alphaLcParenR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cumprir as determinações da organização sobre o uso adequado.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D810E27-CC72-2F97-FC98-848ADEC7AD95}"/>
              </a:ext>
            </a:extLst>
          </p:cNvPr>
          <p:cNvSpPr txBox="1"/>
          <p:nvPr/>
        </p:nvSpPr>
        <p:spPr>
          <a:xfrm>
            <a:off x="881268" y="4628586"/>
            <a:ext cx="106330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Limpeza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: remoção de sujidades e resíduos de forma manual ou mecânica, utilizando produtos de uso comum, tais como água, detergente, sabão ou sanitizante.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671EC5-5C1B-5B27-D93F-CB68013854F3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68355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6B87FEA-ECDA-F706-7081-0AC7F519B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30"/>
            <a:ext cx="12115800" cy="656093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03387" y="119956"/>
            <a:ext cx="10812413" cy="13183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NR.33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Trabalhos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Espaços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Confinados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784A22-1EF2-D373-3E0D-85E0B880D9A5}"/>
              </a:ext>
            </a:extLst>
          </p:cNvPr>
          <p:cNvSpPr txBox="1">
            <a:spLocks noChangeArrowheads="1"/>
          </p:cNvSpPr>
          <p:nvPr/>
        </p:nvSpPr>
        <p:spPr>
          <a:xfrm>
            <a:off x="7278580" y="1477762"/>
            <a:ext cx="468630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NR Especial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Entrou em vigor em 03.10.2022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Harmonizada</a:t>
            </a:r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com a NR.1  e demais NRs.</a:t>
            </a:r>
          </a:p>
        </p:txBody>
      </p:sp>
    </p:spTree>
    <p:extLst>
      <p:ext uri="{BB962C8B-B14F-4D97-AF65-F5344CB8AC3E}">
        <p14:creationId xmlns:p14="http://schemas.microsoft.com/office/powerpoint/2010/main" val="97452013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9C31DB-54E9-8FB2-F1F5-C9507FC77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667" y="623393"/>
            <a:ext cx="9276522" cy="4836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Definição de espaço confinado</a:t>
            </a:r>
          </a:p>
          <a:p>
            <a:pPr marL="0" indent="0">
              <a:buNone/>
            </a:pPr>
            <a:endParaRPr lang="pt-BR" sz="1000" b="1" i="0" u="none" strike="noStrike" baseline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33.2.2 Considera-se EC  qualquer área ou ambiente que atenda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simultaneamente</a:t>
            </a: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aos seguintes requisitos: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b="0" i="0" u="none" strike="noStrike" baseline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AutoNum type="alphaLcParenR"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não ser projetado para ocupação humana contínua; 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AutoNum type="alphaLcParenR"/>
            </a:pPr>
            <a:endParaRPr lang="pt-BR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AutoNum type="alphaLcParenR"/>
            </a:pPr>
            <a:endParaRPr lang="pt-BR" b="0" i="0" u="none" strike="noStrike" baseline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b) possuir meios limitados de entrada e saída; e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b="0" i="0" u="none" strike="noStrike" baseline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c) </a:t>
            </a:r>
            <a:r>
              <a:rPr lang="pt-BR" b="0" i="1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em que exista ou possa existir </a:t>
            </a:r>
            <a:r>
              <a:rPr lang="pt-BR" b="1" i="1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atmosfera perigosa</a:t>
            </a: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4" name="Imagem 3" descr="simbolo_said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90" y="3545538"/>
            <a:ext cx="1124385" cy="1064170"/>
          </a:xfrm>
          <a:prstGeom prst="rect">
            <a:avLst/>
          </a:prstGeom>
        </p:spPr>
      </p:pic>
      <p:pic>
        <p:nvPicPr>
          <p:cNvPr id="6" name="Imagem 5" descr="simbolo_moradi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640" y="2219853"/>
            <a:ext cx="1472180" cy="1061668"/>
          </a:xfrm>
          <a:prstGeom prst="rect">
            <a:avLst/>
          </a:prstGeom>
        </p:spPr>
      </p:pic>
      <p:grpSp>
        <p:nvGrpSpPr>
          <p:cNvPr id="7" name="Grupo 5"/>
          <p:cNvGrpSpPr/>
          <p:nvPr/>
        </p:nvGrpSpPr>
        <p:grpSpPr>
          <a:xfrm>
            <a:off x="390525" y="2026798"/>
            <a:ext cx="1448259" cy="1472846"/>
            <a:chOff x="5837908" y="5129890"/>
            <a:chExt cx="1522559" cy="1522559"/>
          </a:xfrm>
        </p:grpSpPr>
        <p:sp>
          <p:nvSpPr>
            <p:cNvPr id="8" name="Retângulo 7"/>
            <p:cNvSpPr/>
            <p:nvPr/>
          </p:nvSpPr>
          <p:spPr>
            <a:xfrm rot="18965613">
              <a:off x="6618580" y="5129890"/>
              <a:ext cx="73629" cy="15225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 rot="2812619">
              <a:off x="6559132" y="5106468"/>
              <a:ext cx="80111" cy="15225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22"/>
          <p:cNvGrpSpPr/>
          <p:nvPr/>
        </p:nvGrpSpPr>
        <p:grpSpPr>
          <a:xfrm>
            <a:off x="410063" y="3470356"/>
            <a:ext cx="1335843" cy="1264121"/>
            <a:chOff x="5837908" y="5129890"/>
            <a:chExt cx="1522559" cy="1522559"/>
          </a:xfrm>
        </p:grpSpPr>
        <p:sp>
          <p:nvSpPr>
            <p:cNvPr id="11" name="Retângulo 10"/>
            <p:cNvSpPr/>
            <p:nvPr/>
          </p:nvSpPr>
          <p:spPr>
            <a:xfrm rot="18965613">
              <a:off x="6618580" y="5129890"/>
              <a:ext cx="73629" cy="15225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 rot="2812619">
              <a:off x="6559132" y="5106468"/>
              <a:ext cx="80111" cy="15225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" name="Picture 7" descr="Cena 49 Emergência">
            <a:extLst>
              <a:ext uri="{FF2B5EF4-FFF2-40B4-BE49-F238E27FC236}">
                <a16:creationId xmlns:a16="http://schemas.microsoft.com/office/drawing/2014/main" id="{F437736D-3100-B26E-C160-1BA6A8408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6579" r="8003"/>
          <a:stretch>
            <a:fillRect/>
          </a:stretch>
        </p:blipFill>
        <p:spPr bwMode="auto">
          <a:xfrm>
            <a:off x="518180" y="4738329"/>
            <a:ext cx="1148546" cy="15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530AC87-DA34-5672-3B72-EF2630A70D5F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044266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xplosão e atmosferas explosivas na indústria da madeira">
            <a:extLst>
              <a:ext uri="{FF2B5EF4-FFF2-40B4-BE49-F238E27FC236}">
                <a16:creationId xmlns:a16="http://schemas.microsoft.com/office/drawing/2014/main" id="{092378CF-DC54-8C19-8A34-C8CAEA39E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074" y="4200278"/>
            <a:ext cx="2164781" cy="144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Desenho de um cachorro&#10;&#10;Descrição gerada automaticamente">
            <a:extLst>
              <a:ext uri="{FF2B5EF4-FFF2-40B4-BE49-F238E27FC236}">
                <a16:creationId xmlns:a16="http://schemas.microsoft.com/office/drawing/2014/main" id="{6B16CEB2-9657-FCD0-FC5F-078C6C548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870" y="2465906"/>
            <a:ext cx="1197190" cy="16220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403927A-1BA5-9359-28F0-CF54B79FE49B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33</a:t>
            </a:r>
          </a:p>
        </p:txBody>
      </p:sp>
      <p:pic>
        <p:nvPicPr>
          <p:cNvPr id="1026" name="Picture 2" descr="Ciclo do Oxigênio - Mundo Educação">
            <a:extLst>
              <a:ext uri="{FF2B5EF4-FFF2-40B4-BE49-F238E27FC236}">
                <a16:creationId xmlns:a16="http://schemas.microsoft.com/office/drawing/2014/main" id="{5A2F2AC1-D218-4DBB-9D55-B5CE493B3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9773" r="17216" b="6819"/>
          <a:stretch/>
        </p:blipFill>
        <p:spPr bwMode="auto">
          <a:xfrm>
            <a:off x="8817901" y="1264668"/>
            <a:ext cx="1289613" cy="120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9C31DB-54E9-8FB2-F1F5-C9507FC77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42" y="1461458"/>
            <a:ext cx="7582876" cy="4836432"/>
          </a:xfrm>
        </p:spPr>
        <p:txBody>
          <a:bodyPr>
            <a:noAutofit/>
          </a:bodyPr>
          <a:lstStyle/>
          <a:p>
            <a:pPr marL="355600" indent="-355600" algn="just">
              <a:lnSpc>
                <a:spcPct val="100000"/>
              </a:lnSpc>
              <a:spcBef>
                <a:spcPts val="0"/>
              </a:spcBef>
              <a:buAutoNum type="alphaLcParenR"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deficiência ou enriquecimento de oxigênio; 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AutoNum type="alphaLcParenR"/>
            </a:pPr>
            <a:endParaRPr lang="pt-BR" b="0" i="0" u="none" strike="noStrike" baseline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AutoNum type="alphaLcParenR"/>
            </a:pPr>
            <a:endParaRPr lang="pt-BR" b="0" i="0" u="none" strike="noStrike" baseline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b) presença de contaminantes com potencial de causar danos à saúde do trabalhador; ou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b="0" i="0" u="none" strike="noStrike" baseline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b="0" i="0" u="none" strike="noStrike" baseline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c) seja caracterizada como uma atmosfera explosiva 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9BEE8E-0BFE-A345-021A-277581716104}"/>
              </a:ext>
            </a:extLst>
          </p:cNvPr>
          <p:cNvSpPr txBox="1"/>
          <p:nvPr/>
        </p:nvSpPr>
        <p:spPr>
          <a:xfrm>
            <a:off x="1810674" y="770725"/>
            <a:ext cx="9254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</a:t>
            </a:r>
            <a:r>
              <a:rPr lang="pt-BR" sz="2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tmosfera perigosa: </a:t>
            </a:r>
            <a:r>
              <a:rPr lang="pt-BR" sz="2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presentes 1 das seguintes condições: </a:t>
            </a:r>
          </a:p>
        </p:txBody>
      </p:sp>
    </p:spTree>
    <p:extLst>
      <p:ext uri="{BB962C8B-B14F-4D97-AF65-F5344CB8AC3E}">
        <p14:creationId xmlns:p14="http://schemas.microsoft.com/office/powerpoint/2010/main" val="347160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ECEC5F-EB17-5E44-0826-A71964F2C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8B8822-1D8D-C34C-E854-4EAC2BDD9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06" b="2895"/>
          <a:stretch/>
        </p:blipFill>
        <p:spPr>
          <a:xfrm>
            <a:off x="-119850" y="594804"/>
            <a:ext cx="12431699" cy="6195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EA7B877-C754-8E79-41FD-2BCA00503B36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406518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79CD01-431A-2AEA-FFB8-9FF5632AB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3274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Cria as competências do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responsável técnico do EC</a:t>
            </a: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a)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identificar e elaborar o cadastro de EC</a:t>
            </a: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; </a:t>
            </a:r>
          </a:p>
          <a:p>
            <a:pPr marL="0" indent="0"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b)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adaptar modelo da  PET </a:t>
            </a: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contemplando peculiaridades do EC da organização; </a:t>
            </a:r>
          </a:p>
          <a:p>
            <a:pPr marL="0" indent="0"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c) elaborar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procedimentos de segurança relacionados ao EC</a:t>
            </a: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; </a:t>
            </a:r>
          </a:p>
          <a:p>
            <a:pPr marL="0" indent="0"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d) indicar os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equipamentos para trabalho em EC</a:t>
            </a: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; </a:t>
            </a:r>
          </a:p>
          <a:p>
            <a:pPr marL="0" indent="0"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e) elaborar o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plano de resgate</a:t>
            </a: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; e </a:t>
            </a:r>
          </a:p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f)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coordenar </a:t>
            </a: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capacitação </a:t>
            </a:r>
            <a:r>
              <a:rPr lang="pt-BR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inicial e periódica dos supervisores de entrada, vigias, trabalhadores autorizados e da equipe de emergência e salvamento.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2B7F1AC-E118-5215-FB9A-78EE23C08412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C0C7E1-F873-719C-F875-085CE8466E4F}"/>
              </a:ext>
            </a:extLst>
          </p:cNvPr>
          <p:cNvSpPr txBox="1"/>
          <p:nvPr/>
        </p:nvSpPr>
        <p:spPr>
          <a:xfrm>
            <a:off x="838200" y="6025949"/>
            <a:ext cx="9681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800" i="0" u="none" strike="noStrike" baseline="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Treinamentos EC: </a:t>
            </a:r>
            <a:r>
              <a:rPr lang="pt-BR" sz="2800" b="1" i="0" u="none" strike="noStrike" baseline="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mínimo 50 % parte prática</a:t>
            </a:r>
          </a:p>
        </p:txBody>
      </p:sp>
    </p:spTree>
    <p:extLst>
      <p:ext uri="{BB962C8B-B14F-4D97-AF65-F5344CB8AC3E}">
        <p14:creationId xmlns:p14="http://schemas.microsoft.com/office/powerpoint/2010/main" val="2889812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FAFF028-2338-85AB-C389-02660B9E9CCB}"/>
              </a:ext>
            </a:extLst>
          </p:cNvPr>
          <p:cNvSpPr txBox="1">
            <a:spLocks noChangeArrowheads="1"/>
          </p:cNvSpPr>
          <p:nvPr/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pt-B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Qual a diferença entre vigia e supervisor de entrada de espaços confinados?">
            <a:extLst>
              <a:ext uri="{FF2B5EF4-FFF2-40B4-BE49-F238E27FC236}">
                <a16:creationId xmlns:a16="http://schemas.microsoft.com/office/drawing/2014/main" id="{84322D88-025E-F11C-CE6E-23AC14012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r="9602" b="2"/>
          <a:stretch/>
        </p:blipFill>
        <p:spPr bwMode="auto">
          <a:xfrm>
            <a:off x="7924131" y="1129841"/>
            <a:ext cx="4047585" cy="3196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6BD612-BA7B-B1A6-427E-52357BEBD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471" y="1129841"/>
            <a:ext cx="7457219" cy="3811588"/>
          </a:xfr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8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</a:t>
            </a:r>
            <a:r>
              <a:rPr lang="pt-BR" sz="2800" i="0" u="none" strike="noStrike" kern="120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igia pode acompanhar atividades de + de 1 EC, desde que: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pt-BR" sz="2800" i="0" u="none" strike="noStrike" kern="120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estejam no seu campo de visão, 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pt-BR" sz="2800" i="0" u="none" strike="noStrike" kern="120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não prejudique suas funções de vigia, 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pt-BR" sz="2800" i="0" u="none" strike="noStrike" kern="120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atividade sejam as mesmas nos EC, 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pt-BR" sz="2800" u="none" strike="noStrike" kern="120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seja possível visualizar os trabalhadores e 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pt-BR" sz="2800" u="none" strike="noStrike" kern="120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existam no máx. 2 trabalhadores/EC.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2042B87-B0A8-CAC9-90A9-F69351FAE54E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33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589367D-0DFC-E604-D072-3FDF5C49B8D8}"/>
              </a:ext>
            </a:extLst>
          </p:cNvPr>
          <p:cNvSpPr txBox="1"/>
          <p:nvPr/>
        </p:nvSpPr>
        <p:spPr>
          <a:xfrm>
            <a:off x="472736" y="4800601"/>
            <a:ext cx="110327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u="none" strike="noStrike" kern="120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Os 2 últimos itens podem ser dispensados </a:t>
            </a:r>
            <a:r>
              <a:rPr lang="pt-BR" sz="28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q</a:t>
            </a:r>
            <a:r>
              <a:rPr lang="pt-BR" sz="2800" i="0" u="none" strike="noStrike" kern="120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uando utilizado sistema de vigilância e comunicação eletrônicas, conforme a Análise de Risco</a:t>
            </a:r>
            <a:endParaRPr lang="pt-BR" sz="2800" u="none" strike="noStrike" kern="120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23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DCA775-955B-AD75-D647-6EB85F2EF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410" y="1443938"/>
            <a:ext cx="621030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</a:t>
            </a:r>
            <a:r>
              <a:rPr lang="pt-BR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adastro</a:t>
            </a: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dos EC deve ter: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volume, aberturas, geometria, ativo ou inativo, croqui </a:t>
            </a: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 utilização ou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existência de produtos </a:t>
            </a: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no seu interior com análise deste perigos.</a:t>
            </a:r>
          </a:p>
          <a:p>
            <a:pPr marL="0" indent="0">
              <a:buNone/>
            </a:pPr>
            <a:endParaRPr lang="pt-BR" sz="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pt-BR" sz="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pt-BR" i="0" u="none" strike="noStrike" baseline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pt-BR" i="0" u="none" strike="noStrike" baseline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ED115D7-EB3E-6356-B598-5D0E939B9C38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33</a:t>
            </a:r>
          </a:p>
        </p:txBody>
      </p:sp>
      <p:pic>
        <p:nvPicPr>
          <p:cNvPr id="10242" name="Picture 2" descr="Cadastro de Espaço Confinado | PDF">
            <a:extLst>
              <a:ext uri="{FF2B5EF4-FFF2-40B4-BE49-F238E27FC236}">
                <a16:creationId xmlns:a16="http://schemas.microsoft.com/office/drawing/2014/main" id="{E8798548-28E7-D1C3-4DA3-61691C871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 b="8350"/>
          <a:stretch/>
        </p:blipFill>
        <p:spPr bwMode="auto">
          <a:xfrm>
            <a:off x="32910" y="623393"/>
            <a:ext cx="5143500" cy="59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357AC7B-3BCF-C591-9312-5CF384E40B03}"/>
              </a:ext>
            </a:extLst>
          </p:cNvPr>
          <p:cNvSpPr/>
          <p:nvPr/>
        </p:nvSpPr>
        <p:spPr>
          <a:xfrm>
            <a:off x="260955" y="634875"/>
            <a:ext cx="4687410" cy="2912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125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EA1241C-E84C-481E-BFEB-2A8F4F6C5B5D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D3ADAF-5144-1B20-F944-3A12F3E90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3997"/>
            <a:ext cx="10515600" cy="5828189"/>
          </a:xfrm>
        </p:spPr>
        <p:txBody>
          <a:bodyPr>
            <a:noAutofit/>
          </a:bodyPr>
          <a:lstStyle/>
          <a:p>
            <a:pPr marL="0" indent="0" algn="just" rtl="0"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</a:rPr>
              <a:t>1.4.3.1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empregador não pode exigir o retorno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</a:rPr>
              <a:t> dos trabalhadores à atividade até que sejam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adotadas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</a:rPr>
              <a:t> medidas corretivas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da situação GIR.</a:t>
            </a:r>
            <a:endParaRPr lang="pt-BR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 algn="just" rtl="0">
              <a:buNone/>
            </a:pPr>
            <a:endParaRPr lang="pt-BR" sz="1000" dirty="0">
              <a:solidFill>
                <a:schemeClr val="accent1">
                  <a:lumMod val="75000"/>
                </a:schemeClr>
              </a:solidFill>
              <a:effectLst/>
              <a:highlight>
                <a:srgbClr val="CCFFCC"/>
              </a:highlight>
            </a:endParaRPr>
          </a:p>
          <a:p>
            <a:pPr marL="0" indent="0" algn="just" rtl="0"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1.4.3.2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trabalhador deve ser protegido de consequências injustificadas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, em decorrência da interrupção prevista no item 1.4.3.</a:t>
            </a:r>
            <a:endParaRPr lang="pt-BR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 algn="just" rtl="0">
              <a:buNone/>
            </a:pPr>
            <a:endParaRPr lang="pt-BR" sz="1000" dirty="0">
              <a:solidFill>
                <a:schemeClr val="accent1">
                  <a:lumMod val="75000"/>
                </a:schemeClr>
              </a:solidFill>
              <a:effectLst/>
              <a:highlight>
                <a:srgbClr val="CCFFCC"/>
              </a:highlight>
            </a:endParaRPr>
          </a:p>
          <a:p>
            <a:pPr marL="0" indent="0" algn="just" rtl="0"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1.4.3.3 trabalhador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CCFFCC"/>
                </a:highlight>
              </a:rPr>
              <a:t>deve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 comunicar, imediatamente, ao seu superior hierárquico as situações de trabalho que envolvam um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risco grave e iminente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CCFFCC"/>
                </a:highlight>
              </a:rPr>
              <a:t> para a sua vida, bem como de terceiros.</a:t>
            </a:r>
            <a:endParaRPr lang="pt-BR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>
              <a:buNone/>
            </a:pPr>
            <a:endParaRPr lang="pt-B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5A20A38-C459-BE93-F6CB-733154650871}"/>
              </a:ext>
            </a:extLst>
          </p:cNvPr>
          <p:cNvSpPr txBox="1"/>
          <p:nvPr/>
        </p:nvSpPr>
        <p:spPr>
          <a:xfrm>
            <a:off x="3048740" y="505025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Port. MTE Nº 342, de </a:t>
            </a: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21/03/2024</a:t>
            </a:r>
          </a:p>
        </p:txBody>
      </p:sp>
    </p:spTree>
    <p:extLst>
      <p:ext uri="{BB962C8B-B14F-4D97-AF65-F5344CB8AC3E}">
        <p14:creationId xmlns:p14="http://schemas.microsoft.com/office/powerpoint/2010/main" val="167889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E253E-D21A-7A09-EAB2-B56529189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>
            <a:extLst>
              <a:ext uri="{FF2B5EF4-FFF2-40B4-BE49-F238E27FC236}">
                <a16:creationId xmlns:a16="http://schemas.microsoft.com/office/drawing/2014/main" id="{31778E25-C55A-C2E2-4A61-CF3ECEA466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554" y="1180729"/>
            <a:ext cx="6755906" cy="4705159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D1B8E7B1-5653-2EC4-3476-41D813923221}"/>
              </a:ext>
            </a:extLst>
          </p:cNvPr>
          <p:cNvSpPr/>
          <p:nvPr/>
        </p:nvSpPr>
        <p:spPr>
          <a:xfrm>
            <a:off x="0" y="14377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1999" y="0"/>
                </a:lnTo>
              </a:path>
            </a:pathLst>
          </a:custGeom>
          <a:ln w="38099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6496BAA-04D6-9954-B9B9-91A0001ED265}"/>
              </a:ext>
            </a:extLst>
          </p:cNvPr>
          <p:cNvSpPr txBox="1"/>
          <p:nvPr/>
        </p:nvSpPr>
        <p:spPr>
          <a:xfrm>
            <a:off x="6569476" y="1983203"/>
            <a:ext cx="5329561" cy="29367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" marR="5080"/>
            <a:r>
              <a:rPr lang="pt-BR" sz="2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Contratante</a:t>
            </a:r>
            <a:r>
              <a:rPr lang="pt-BR" sz="28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: fornecer à </a:t>
            </a:r>
            <a:r>
              <a:rPr lang="pt-BR" sz="2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contratada</a:t>
            </a:r>
            <a:r>
              <a:rPr lang="pt-BR" sz="28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o cadastro dos EC e </a:t>
            </a:r>
            <a:r>
              <a:rPr lang="pt-BR" sz="2800" i="0" u="none" strike="noStrike" spc="-15" baseline="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</a:t>
            </a:r>
            <a:r>
              <a:rPr lang="pt-BR" sz="2800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nformações </a:t>
            </a:r>
            <a:r>
              <a:rPr lang="pt-BR" sz="28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sobre os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RO</a:t>
            </a:r>
            <a:r>
              <a:rPr lang="pt-BR" sz="2800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, conforme PGR</a:t>
            </a:r>
            <a:r>
              <a:rPr lang="pt-BR" sz="28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; </a:t>
            </a:r>
          </a:p>
          <a:p>
            <a:pPr marL="51435" marR="5080">
              <a:lnSpc>
                <a:spcPct val="100000"/>
              </a:lnSpc>
            </a:pPr>
            <a:endParaRPr lang="pt-BR" sz="1100" spc="-1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51435" marR="5080">
              <a:lnSpc>
                <a:spcPct val="100000"/>
              </a:lnSpc>
            </a:pPr>
            <a:r>
              <a:rPr lang="pt-BR" sz="28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</a:t>
            </a:r>
            <a:r>
              <a:rPr sz="2800" spc="-10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ondição</a:t>
            </a:r>
            <a:r>
              <a:rPr sz="28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(ativo </a:t>
            </a:r>
            <a:r>
              <a:rPr sz="2800" spc="-44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ou</a:t>
            </a:r>
            <a:r>
              <a:rPr sz="28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inativo);</a:t>
            </a:r>
            <a:endParaRPr sz="28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12700" marR="255904">
              <a:lnSpc>
                <a:spcPct val="100000"/>
              </a:lnSpc>
            </a:pPr>
            <a:endParaRPr lang="pt-BR" sz="1100" spc="-1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12700" marR="255904">
              <a:lnSpc>
                <a:spcPct val="100000"/>
              </a:lnSpc>
            </a:pPr>
            <a:r>
              <a:rPr lang="pt-BR" sz="28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</a:t>
            </a:r>
            <a:r>
              <a:rPr sz="2800" spc="-10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roqui</a:t>
            </a:r>
            <a:r>
              <a:rPr sz="28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do </a:t>
            </a:r>
            <a:r>
              <a:rPr lang="pt-BR" sz="2800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EC</a:t>
            </a:r>
            <a:r>
              <a:rPr sz="28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(c</a:t>
            </a:r>
            <a:r>
              <a:rPr lang="pt-BR" sz="28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/ </a:t>
            </a:r>
            <a:r>
              <a:rPr sz="2800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previsão</a:t>
            </a:r>
            <a:r>
              <a:rPr sz="2800" spc="-2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</a:t>
            </a:r>
            <a:r>
              <a:rPr sz="2800" spc="-2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bloqueios</a:t>
            </a:r>
            <a:r>
              <a:rPr sz="2800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sz="2800" spc="-2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raquetes);</a:t>
            </a:r>
            <a:endParaRPr sz="28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B3E8A2A-A2BD-A17C-B59A-AE01C2AEFD05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597958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9511C-8D00-83A1-05D1-7BD26E990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FF40FD-627E-E377-40A1-1E53D865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realidade aumentada">
            <a:hlinkClick r:id="" action="ppaction://media"/>
            <a:extLst>
              <a:ext uri="{FF2B5EF4-FFF2-40B4-BE49-F238E27FC236}">
                <a16:creationId xmlns:a16="http://schemas.microsoft.com/office/drawing/2014/main" id="{37589865-6B3A-56F3-D47D-1533E2E575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694" r="12963"/>
          <a:stretch/>
        </p:blipFill>
        <p:spPr>
          <a:xfrm>
            <a:off x="3537527" y="0"/>
            <a:ext cx="5098473" cy="6858000"/>
          </a:xfrm>
        </p:spPr>
      </p:pic>
    </p:spTree>
    <p:extLst>
      <p:ext uri="{BB962C8B-B14F-4D97-AF65-F5344CB8AC3E}">
        <p14:creationId xmlns:p14="http://schemas.microsoft.com/office/powerpoint/2010/main" val="371218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DCA775-955B-AD75-D647-6EB85F2EF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23393"/>
            <a:ext cx="8758561" cy="189786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9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PET em p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apel apenas 2 vias</a:t>
            </a:r>
          </a:p>
          <a:p>
            <a:pPr marL="0" indent="0" algn="just">
              <a:buNone/>
            </a:pP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Emissão em meio digital: assinatura eletrônica dos participantes. P</a:t>
            </a:r>
            <a:r>
              <a:rPr lang="pt-BR" sz="28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ode ser prorrogada quando for para a mesma atividade. </a:t>
            </a:r>
            <a:r>
              <a:rPr lang="pt-BR" dirty="0">
                <a:solidFill>
                  <a:srgbClr val="FF0000"/>
                </a:solidFill>
                <a:latin typeface="Calibri" panose="020F0502020204030204" pitchFamily="34" charset="0"/>
              </a:rPr>
              <a:t> Equipamentos c/ grau de proteção adequado e seguro se acessível em áreas classificadas.</a:t>
            </a:r>
          </a:p>
          <a:p>
            <a:pPr marL="0" indent="0" algn="just">
              <a:buNone/>
            </a:pPr>
            <a:endParaRPr lang="pt-BR" i="0" u="none" strike="noStrike" baseline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ED115D7-EB3E-6356-B598-5D0E939B9C38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33</a:t>
            </a:r>
          </a:p>
        </p:txBody>
      </p:sp>
      <p:sp>
        <p:nvSpPr>
          <p:cNvPr id="4" name="AutoShape 2" descr="TABLET EX IS930.1 - Abix">
            <a:extLst>
              <a:ext uri="{FF2B5EF4-FFF2-40B4-BE49-F238E27FC236}">
                <a16:creationId xmlns:a16="http://schemas.microsoft.com/office/drawing/2014/main" id="{847B28BC-224D-02D3-93C3-A2A0F47C17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 descr="Celular com tela ligada&#10;&#10;Descrição gerada automaticamente">
            <a:extLst>
              <a:ext uri="{FF2B5EF4-FFF2-40B4-BE49-F238E27FC236}">
                <a16:creationId xmlns:a16="http://schemas.microsoft.com/office/drawing/2014/main" id="{4D21CFF7-E73E-B0C6-F180-4C7A6804AC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15663" r="22851" b="16893"/>
          <a:stretch/>
        </p:blipFill>
        <p:spPr>
          <a:xfrm>
            <a:off x="9596761" y="215021"/>
            <a:ext cx="2244532" cy="2923504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DD7BB227-0513-4252-0C33-8EB2CDC679EB}"/>
              </a:ext>
            </a:extLst>
          </p:cNvPr>
          <p:cNvSpPr txBox="1">
            <a:spLocks/>
          </p:cNvSpPr>
          <p:nvPr/>
        </p:nvSpPr>
        <p:spPr>
          <a:xfrm>
            <a:off x="2438192" y="3489048"/>
            <a:ext cx="8135114" cy="292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Obrigatório teste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diário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dos equipamentos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antes do uso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  calibração em laboratórios acreditados.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Sistemas de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ventilação: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selecionado/dimensionado de acordo com características do EC, conforme recomendações previstas em NT e condições térmicas, conforme NR.9.</a:t>
            </a:r>
            <a:r>
              <a:rPr lang="pt-BR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 descr="http://www.gasmonitors.com/IMGprod/GA_micro_F4.gif">
            <a:extLst>
              <a:ext uri="{FF2B5EF4-FFF2-40B4-BE49-F238E27FC236}">
                <a16:creationId xmlns:a16="http://schemas.microsoft.com/office/drawing/2014/main" id="{5AF01430-16E7-37D5-9E7C-BF09EFC69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-50947" y="3416766"/>
            <a:ext cx="2489138" cy="299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B084629-0494-32BE-3185-D35728D8F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9416" t="18133" r="57160" b="10272"/>
          <a:stretch>
            <a:fillRect/>
          </a:stretch>
        </p:blipFill>
        <p:spPr bwMode="auto">
          <a:xfrm>
            <a:off x="10719027" y="3276600"/>
            <a:ext cx="1079870" cy="323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7C52D65-FC3F-ABC0-4D15-5A521E335FFC}"/>
              </a:ext>
            </a:extLst>
          </p:cNvPr>
          <p:cNvSpPr txBox="1"/>
          <p:nvPr/>
        </p:nvSpPr>
        <p:spPr>
          <a:xfrm>
            <a:off x="8938305" y="6126827"/>
            <a:ext cx="1807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Gás de prova</a:t>
            </a:r>
          </a:p>
        </p:txBody>
      </p:sp>
    </p:spTree>
    <p:extLst>
      <p:ext uri="{BB962C8B-B14F-4D97-AF65-F5344CB8AC3E}">
        <p14:creationId xmlns:p14="http://schemas.microsoft.com/office/powerpoint/2010/main" val="4230370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172E0F-0D16-C8E7-AE3A-2396E6C1B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27249"/>
            <a:ext cx="8086417" cy="2093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Sinalização de segurança </a:t>
            </a: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permanente c/ cores em todos EC, junto à entrada. 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Ser indelével onde houver agentes agressivos, circulação de pessoas, veículos ou equipamentos.</a:t>
            </a:r>
          </a:p>
          <a:p>
            <a:pPr marL="0" indent="0" algn="just">
              <a:buNone/>
            </a:pPr>
            <a:endParaRPr lang="pt-BR" i="0" u="none" strike="noStrike" baseline="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t-BR" i="0" u="none" strike="noStrike" baseline="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12" descr="P1010053">
            <a:extLst>
              <a:ext uri="{FF2B5EF4-FFF2-40B4-BE49-F238E27FC236}">
                <a16:creationId xmlns:a16="http://schemas.microsoft.com/office/drawing/2014/main" id="{C091A3D5-3C94-0950-A4AE-EE50439D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4226"/>
          <a:stretch>
            <a:fillRect/>
          </a:stretch>
        </p:blipFill>
        <p:spPr bwMode="auto">
          <a:xfrm>
            <a:off x="9117367" y="507985"/>
            <a:ext cx="2334828" cy="290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0527B1B-C1E8-0753-4ADE-FF61AAF9C25B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33</a:t>
            </a:r>
            <a:endParaRPr lang="pt-P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6" name="object 10">
            <a:extLst>
              <a:ext uri="{FF2B5EF4-FFF2-40B4-BE49-F238E27FC236}">
                <a16:creationId xmlns:a16="http://schemas.microsoft.com/office/drawing/2014/main" id="{E2793C49-8527-2C55-FDDE-FA4EB7DE0D7F}"/>
              </a:ext>
            </a:extLst>
          </p:cNvPr>
          <p:cNvGrpSpPr/>
          <p:nvPr/>
        </p:nvGrpSpPr>
        <p:grpSpPr>
          <a:xfrm>
            <a:off x="2636466" y="4080855"/>
            <a:ext cx="6480901" cy="2669437"/>
            <a:chOff x="3138483" y="281940"/>
            <a:chExt cx="7202755" cy="2879999"/>
          </a:xfrm>
        </p:grpSpPr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838D20FC-3D02-80BA-E3FB-8755740E1DC7}"/>
                </a:ext>
              </a:extLst>
            </p:cNvPr>
            <p:cNvPicPr/>
            <p:nvPr/>
          </p:nvPicPr>
          <p:blipFill rotWithShape="1">
            <a:blip r:embed="rId3" cstate="print"/>
            <a:srcRect l="25755" r="19209"/>
            <a:stretch/>
          </p:blipFill>
          <p:spPr>
            <a:xfrm>
              <a:off x="3138483" y="281940"/>
              <a:ext cx="2462843" cy="28799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object 12">
              <a:extLst>
                <a:ext uri="{FF2B5EF4-FFF2-40B4-BE49-F238E27FC236}">
                  <a16:creationId xmlns:a16="http://schemas.microsoft.com/office/drawing/2014/main" id="{65CC8834-0F92-F89A-0C5F-F641FB494B33}"/>
                </a:ext>
              </a:extLst>
            </p:cNvPr>
            <p:cNvPicPr/>
            <p:nvPr/>
          </p:nvPicPr>
          <p:blipFill rotWithShape="1">
            <a:blip r:embed="rId4" cstate="print"/>
            <a:srcRect l="9637" r="9451"/>
            <a:stretch/>
          </p:blipFill>
          <p:spPr>
            <a:xfrm>
              <a:off x="6475650" y="281940"/>
              <a:ext cx="3627096" cy="28799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object 13">
              <a:extLst>
                <a:ext uri="{FF2B5EF4-FFF2-40B4-BE49-F238E27FC236}">
                  <a16:creationId xmlns:a16="http://schemas.microsoft.com/office/drawing/2014/main" id="{10606250-4A7A-20A1-CE6E-A77686B5E66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82168" y="1001941"/>
              <a:ext cx="1059070" cy="2159998"/>
            </a:xfrm>
            <a:prstGeom prst="rect">
              <a:avLst/>
            </a:prstGeom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DCE1F7-F2B5-9EA0-6CD7-A31475548A8D}"/>
              </a:ext>
            </a:extLst>
          </p:cNvPr>
          <p:cNvSpPr txBox="1"/>
          <p:nvPr/>
        </p:nvSpPr>
        <p:spPr>
          <a:xfrm>
            <a:off x="789002" y="3266652"/>
            <a:ext cx="106139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2800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Se esta não for visível após sua abertura deve ser providenciada sinalização complementar. </a:t>
            </a:r>
          </a:p>
        </p:txBody>
      </p:sp>
    </p:spTree>
    <p:extLst>
      <p:ext uri="{BB962C8B-B14F-4D97-AF65-F5344CB8AC3E}">
        <p14:creationId xmlns:p14="http://schemas.microsoft.com/office/powerpoint/2010/main" val="3351516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172E0F-0D16-C8E7-AE3A-2396E6C1B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79" y="827249"/>
            <a:ext cx="10835014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Em vias públicas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tampas de ferro, PV, bueiros, </a:t>
            </a:r>
            <a:r>
              <a:rPr lang="pt-BR" i="0" u="none" strike="noStrike" baseline="0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) dispensada a utilização de cores e tem até 2027 p/ terem esta sinalização incorporada em suas tampas, mas não se aplica a EC já existentes em vias públicas, exceto quando ocorrer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sua</a:t>
            </a: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 substituição.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t-BR" i="0" u="none" strike="noStrike" baseline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pt-BR" i="0" u="none" strike="noStrike" baseline="0" dirty="0">
                <a:solidFill>
                  <a:schemeClr val="accent1">
                    <a:lumMod val="50000"/>
                  </a:schemeClr>
                </a:solidFill>
              </a:rPr>
            </a:br>
            <a:endParaRPr lang="pt-BR" i="0" u="none" strike="noStrike" baseline="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m 3" descr="Uma imagem contendo xícara, pequeno, mesa, velho&#10;&#10;Descrição gerada automaticamente">
            <a:extLst>
              <a:ext uri="{FF2B5EF4-FFF2-40B4-BE49-F238E27FC236}">
                <a16:creationId xmlns:a16="http://schemas.microsoft.com/office/drawing/2014/main" id="{DF2478F7-EA71-CF42-DD81-66B3CEDFF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933"/>
          <a:stretch/>
        </p:blipFill>
        <p:spPr>
          <a:xfrm>
            <a:off x="648251" y="2658319"/>
            <a:ext cx="5433135" cy="3566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213DF7E-EB4F-28DF-A73D-1D31F8D0EE26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33</a:t>
            </a:r>
          </a:p>
        </p:txBody>
      </p:sp>
      <p:pic>
        <p:nvPicPr>
          <p:cNvPr id="7" name="Imagem 6" descr="Uma imagem contendo deitado, bicicleta, laranja, velho&#10;&#10;Descrição gerada automaticamente">
            <a:extLst>
              <a:ext uri="{FF2B5EF4-FFF2-40B4-BE49-F238E27FC236}">
                <a16:creationId xmlns:a16="http://schemas.microsoft.com/office/drawing/2014/main" id="{0ADFE90D-FA1A-7260-158F-B3165CC83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18" y="2054636"/>
            <a:ext cx="4648148" cy="4497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2644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7BB227-0513-4252-0C33-8EB2CDC67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6570"/>
            <a:ext cx="8540718" cy="34149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pt-BR" sz="28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lano de resgate da </a:t>
            </a:r>
            <a:r>
              <a:rPr lang="pt-BR" sz="2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organização</a:t>
            </a:r>
            <a:r>
              <a:rPr lang="pt-BR" sz="28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que realiza trabalho em EC - estar articulado c/ PAE da </a:t>
            </a:r>
            <a:r>
              <a:rPr lang="pt-BR" sz="2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organização que possui EC</a:t>
            </a:r>
            <a:r>
              <a:rPr lang="pt-BR" sz="28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Equipe de emergência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/s</a:t>
            </a: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alvamento: </a:t>
            </a:r>
            <a:r>
              <a:rPr lang="pt-BR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normas técnicas nacionais vigentes de resgate técnico em EC</a:t>
            </a:r>
            <a:r>
              <a:rPr lang="pt-BR" i="0" u="none" strike="noStrike" baseline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e, na sua ausência, NT internacionais.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i="0" u="none" strike="noStrike" baseline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i="0" u="none" strike="noStrike" baseline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C270482-7AA7-0BCA-FAB8-077D8EE68221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33</a:t>
            </a:r>
          </a:p>
        </p:txBody>
      </p:sp>
      <p:pic>
        <p:nvPicPr>
          <p:cNvPr id="5122" name="Picture 2" descr="Técnica Para Resgate em Altura e Espaço Confinado - Cursos - TREICAP">
            <a:extLst>
              <a:ext uri="{FF2B5EF4-FFF2-40B4-BE49-F238E27FC236}">
                <a16:creationId xmlns:a16="http://schemas.microsoft.com/office/drawing/2014/main" id="{EC4A482F-C258-0E9F-CEE6-BFD5E14B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18" y="686570"/>
            <a:ext cx="2742430" cy="274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BNT NBR16710-1 de 07/2020: Resgate técnico industrial em altura e/ou em  espaço confinado - Parte 1: Requisitos para a qualificação do profissional">
            <a:extLst>
              <a:ext uri="{FF2B5EF4-FFF2-40B4-BE49-F238E27FC236}">
                <a16:creationId xmlns:a16="http://schemas.microsoft.com/office/drawing/2014/main" id="{B59CBC9E-446A-6A35-EA04-357BED16E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9" b="43314"/>
          <a:stretch/>
        </p:blipFill>
        <p:spPr bwMode="auto">
          <a:xfrm>
            <a:off x="3854932" y="3236143"/>
            <a:ext cx="3987758" cy="29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498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46421-430E-A95E-79ED-9587F38A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NR.33 Bizarro">
            <a:hlinkClick r:id="" action="ppaction://media"/>
            <a:extLst>
              <a:ext uri="{FF2B5EF4-FFF2-40B4-BE49-F238E27FC236}">
                <a16:creationId xmlns:a16="http://schemas.microsoft.com/office/drawing/2014/main" id="{10EA0BE2-F2DF-2376-35B3-11686546E7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1" y="0"/>
            <a:ext cx="6857998" cy="6858000"/>
          </a:xfrm>
        </p:spPr>
      </p:pic>
    </p:spTree>
    <p:extLst>
      <p:ext uri="{BB962C8B-B14F-4D97-AF65-F5344CB8AC3E}">
        <p14:creationId xmlns:p14="http://schemas.microsoft.com/office/powerpoint/2010/main" val="181010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Pessoa de uniforme e capacete&#10;&#10;Descrição gerada automaticamente com confiança média">
            <a:extLst>
              <a:ext uri="{FF2B5EF4-FFF2-40B4-BE49-F238E27FC236}">
                <a16:creationId xmlns:a16="http://schemas.microsoft.com/office/drawing/2014/main" id="{60FBF90C-0D2D-EFD3-AB04-C71E78D34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4" r="1964"/>
          <a:stretch/>
        </p:blipFill>
        <p:spPr>
          <a:xfrm>
            <a:off x="-17308" y="-1"/>
            <a:ext cx="12319288" cy="6858001"/>
          </a:xfrm>
        </p:spPr>
      </p:pic>
      <p:pic>
        <p:nvPicPr>
          <p:cNvPr id="2" name="Espaço Reservado para Conteúdo 3" descr="Pessoa de uniforme e capacete&#10;&#10;Descrição gerada automaticamente com confiança média">
            <a:extLst>
              <a:ext uri="{FF2B5EF4-FFF2-40B4-BE49-F238E27FC236}">
                <a16:creationId xmlns:a16="http://schemas.microsoft.com/office/drawing/2014/main" id="{995CBEBB-D293-FFB2-EBAB-65E8CB265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33" t="90236" r="43689" b="5791"/>
          <a:stretch/>
        </p:blipFill>
        <p:spPr>
          <a:xfrm>
            <a:off x="5163127" y="6520872"/>
            <a:ext cx="1717964" cy="27247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510CAB3-767C-4348-CCB2-D6C4DF723CBD}"/>
              </a:ext>
            </a:extLst>
          </p:cNvPr>
          <p:cNvSpPr txBox="1"/>
          <p:nvPr/>
        </p:nvSpPr>
        <p:spPr>
          <a:xfrm>
            <a:off x="3475514" y="5267388"/>
            <a:ext cx="5093189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Atualização NR.35</a:t>
            </a:r>
          </a:p>
        </p:txBody>
      </p:sp>
    </p:spTree>
    <p:extLst>
      <p:ext uri="{BB962C8B-B14F-4D97-AF65-F5344CB8AC3E}">
        <p14:creationId xmlns:p14="http://schemas.microsoft.com/office/powerpoint/2010/main" val="4220255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666ABC-8F89-22C3-54AB-112AEDB96510}"/>
              </a:ext>
            </a:extLst>
          </p:cNvPr>
          <p:cNvSpPr txBox="1">
            <a:spLocks noChangeArrowheads="1"/>
          </p:cNvSpPr>
          <p:nvPr/>
        </p:nvSpPr>
        <p:spPr>
          <a:xfrm>
            <a:off x="863600" y="1004067"/>
            <a:ext cx="10464799" cy="536267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35.2.1</a:t>
            </a:r>
            <a:r>
              <a:rPr lang="pt-BR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Aplica-se o disposto nessa Norma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toda atividade c/ diferença de nível acima de 2,0 m do nível inferior, onde haja risco de queda.</a:t>
            </a:r>
            <a:endParaRPr lang="pt-BR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m 3" descr="Desenho de uma placa&#10;&#10;Descrição gerada automaticamente com confiança média">
            <a:extLst>
              <a:ext uri="{FF2B5EF4-FFF2-40B4-BE49-F238E27FC236}">
                <a16:creationId xmlns:a16="http://schemas.microsoft.com/office/drawing/2014/main" id="{0B8C25B8-9D85-2A3A-6485-7C4DED5599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5" y="1824380"/>
            <a:ext cx="3209239" cy="3209239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67E2867-F7A8-572E-3004-F2C58686F7C9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44895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Linha do tempo&#10;&#10;Descrição gerada automaticamente">
            <a:extLst>
              <a:ext uri="{FF2B5EF4-FFF2-40B4-BE49-F238E27FC236}">
                <a16:creationId xmlns:a16="http://schemas.microsoft.com/office/drawing/2014/main" id="{8FFB3C2A-63E7-FBD3-6E41-9EFD3E166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t="23393" r="19658" b="48057"/>
          <a:stretch/>
        </p:blipFill>
        <p:spPr>
          <a:xfrm>
            <a:off x="2410691" y="1267543"/>
            <a:ext cx="6819946" cy="1836637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3F1A8E98-C275-FB28-0933-1F46FEF41C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2530" y="193551"/>
            <a:ext cx="1710678" cy="130662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0F39B21-F0E5-99D7-4DBF-217675D63ED1}"/>
              </a:ext>
            </a:extLst>
          </p:cNvPr>
          <p:cNvSpPr txBox="1"/>
          <p:nvPr/>
        </p:nvSpPr>
        <p:spPr>
          <a:xfrm>
            <a:off x="4734352" y="3064609"/>
            <a:ext cx="2405215" cy="106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Anexo III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Escadas</a:t>
            </a:r>
          </a:p>
          <a:p>
            <a:pPr algn="ctr">
              <a:lnSpc>
                <a:spcPts val="2500"/>
              </a:lnSpc>
            </a:pP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pt-BR" sz="2800" b="1" dirty="0">
                <a:solidFill>
                  <a:srgbClr val="002060"/>
                </a:solidFill>
              </a:rPr>
              <a:t>02.01.2024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49BBB95-E97C-EBB0-492D-74736E0AEB1D}"/>
              </a:ext>
            </a:extLst>
          </p:cNvPr>
          <p:cNvSpPr txBox="1"/>
          <p:nvPr/>
        </p:nvSpPr>
        <p:spPr>
          <a:xfrm>
            <a:off x="7490861" y="3040052"/>
            <a:ext cx="3479552" cy="110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</a:pP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Anexo III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alguns requisitos construtivos </a:t>
            </a:r>
            <a:r>
              <a:rPr lang="pt-BR" sz="2800" b="1" dirty="0">
                <a:solidFill>
                  <a:srgbClr val="FF0000"/>
                </a:solidFill>
              </a:rPr>
              <a:t>02.01.2025 </a:t>
            </a:r>
          </a:p>
        </p:txBody>
      </p:sp>
      <p:pic>
        <p:nvPicPr>
          <p:cNvPr id="2" name="Imagem 1" descr="Linha do tempo&#10;&#10;Descrição gerada automaticamente">
            <a:extLst>
              <a:ext uri="{FF2B5EF4-FFF2-40B4-BE49-F238E27FC236}">
                <a16:creationId xmlns:a16="http://schemas.microsoft.com/office/drawing/2014/main" id="{7DD1B0F3-E50B-D801-01D3-5054C8FB8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3" t="23393" r="22707" b="48057"/>
          <a:stretch/>
        </p:blipFill>
        <p:spPr>
          <a:xfrm>
            <a:off x="7041931" y="1266915"/>
            <a:ext cx="2540000" cy="1836637"/>
          </a:xfrm>
          <a:prstGeom prst="rect">
            <a:avLst/>
          </a:prstGeom>
        </p:spPr>
      </p:pic>
      <p:pic>
        <p:nvPicPr>
          <p:cNvPr id="9" name="Imagem 8" descr="Linha do tempo&#10;&#10;Descrição gerada automaticamente">
            <a:extLst>
              <a:ext uri="{FF2B5EF4-FFF2-40B4-BE49-F238E27FC236}">
                <a16:creationId xmlns:a16="http://schemas.microsoft.com/office/drawing/2014/main" id="{AAC46EDA-8B01-E7BE-FCE7-F2F21481C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t="23393" r="55955" b="48057"/>
          <a:stretch/>
        </p:blipFill>
        <p:spPr>
          <a:xfrm>
            <a:off x="1485222" y="1271411"/>
            <a:ext cx="2668785" cy="183663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E8DB182-16C4-F7D1-5111-E6A93818964B}"/>
              </a:ext>
            </a:extLst>
          </p:cNvPr>
          <p:cNvSpPr txBox="1"/>
          <p:nvPr/>
        </p:nvSpPr>
        <p:spPr>
          <a:xfrm>
            <a:off x="609602" y="3036209"/>
            <a:ext cx="40227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Nova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NR.35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e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Anexos I </a:t>
            </a:r>
          </a:p>
          <a:p>
            <a:pPr algn="ctr"/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 II </a:t>
            </a:r>
            <a:r>
              <a:rPr lang="pt-BR" sz="2800" b="1" dirty="0">
                <a:solidFill>
                  <a:srgbClr val="002060"/>
                </a:solidFill>
              </a:rPr>
              <a:t>03.07.2023 </a:t>
            </a:r>
            <a:endParaRPr lang="pt-BR" sz="2800" dirty="0">
              <a:solidFill>
                <a:srgbClr val="002060"/>
              </a:solidFill>
            </a:endParaRPr>
          </a:p>
        </p:txBody>
      </p:sp>
      <p:pic>
        <p:nvPicPr>
          <p:cNvPr id="6" name="Imagem 5" descr="Desenho de uma placa&#10;&#10;Descrição gerada automaticamente com confiança média">
            <a:extLst>
              <a:ext uri="{FF2B5EF4-FFF2-40B4-BE49-F238E27FC236}">
                <a16:creationId xmlns:a16="http://schemas.microsoft.com/office/drawing/2014/main" id="{6B016CFD-2116-0278-6B00-C25313C28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812" y="2490099"/>
            <a:ext cx="549134" cy="549134"/>
          </a:xfrm>
          <a:prstGeom prst="rect">
            <a:avLst/>
          </a:prstGeom>
        </p:spPr>
      </p:pic>
      <p:pic>
        <p:nvPicPr>
          <p:cNvPr id="5122" name="Picture 2" descr="Ícone certo e errado. mão desenhada da marca de seleção verde e a cruz  vermelha, isolada no fundo branco. ilustração em vetor. | Vetor Premium">
            <a:extLst>
              <a:ext uri="{FF2B5EF4-FFF2-40B4-BE49-F238E27FC236}">
                <a16:creationId xmlns:a16="http://schemas.microsoft.com/office/drawing/2014/main" id="{4AD39E6F-5CF2-6DED-6BB1-5D4F83EA9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8395" r="953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72"/>
          <a:stretch/>
        </p:blipFill>
        <p:spPr bwMode="auto">
          <a:xfrm>
            <a:off x="5653449" y="1195768"/>
            <a:ext cx="3292280" cy="415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AA2DD8-D5AA-1C52-E236-A6197715EFF4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5614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EA1241C-E84C-481E-BFEB-2A8F4F6C5B5D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D3ADAF-5144-1B20-F944-3A12F3E90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243"/>
            <a:ext cx="10515600" cy="582818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Nova redação do cap. </a:t>
            </a:r>
            <a:r>
              <a:rPr lang="pt-BR" b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1.5 GRO </a:t>
            </a:r>
            <a:r>
              <a:rPr lang="pt-BR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 altera o “Anexo I – Termos e Definições. </a:t>
            </a:r>
          </a:p>
          <a:p>
            <a:pPr marL="0" indent="0" algn="ctr">
              <a:buNone/>
            </a:pPr>
            <a:r>
              <a:rPr lang="pt-BR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Estas novas regras entrarão em vigor a partir de </a:t>
            </a:r>
            <a:r>
              <a:rPr lang="pt-BR" b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26/05/2025</a:t>
            </a:r>
            <a:r>
              <a:rPr lang="pt-BR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A34A92-5156-1932-1D3C-2DF2207E21C3}"/>
              </a:ext>
            </a:extLst>
          </p:cNvPr>
          <p:cNvSpPr txBox="1"/>
          <p:nvPr/>
        </p:nvSpPr>
        <p:spPr>
          <a:xfrm>
            <a:off x="2858611" y="505025"/>
            <a:ext cx="65694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200" b="1" kern="100" dirty="0">
                <a:solidFill>
                  <a:schemeClr val="accent1">
                    <a:lumMod val="7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Port. MTE nº 1.419, de 27/08/2024</a:t>
            </a:r>
            <a:r>
              <a:rPr lang="pt-BR" sz="3200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200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nova Atualização da NR-01</a:t>
            </a:r>
            <a:endParaRPr lang="pt-B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26 de maio ícone de calendário. 26 de maio data do calendário mês ícone  ilustrador vetorial 12921578 Vetor no Vecteezy">
            <a:extLst>
              <a:ext uri="{FF2B5EF4-FFF2-40B4-BE49-F238E27FC236}">
                <a16:creationId xmlns:a16="http://schemas.microsoft.com/office/drawing/2014/main" id="{EFA5CB8B-A469-90B2-D136-DAB72E0B3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2200" r="-2631" b="10526"/>
          <a:stretch/>
        </p:blipFill>
        <p:spPr bwMode="auto">
          <a:xfrm>
            <a:off x="3631087" y="3049521"/>
            <a:ext cx="5397994" cy="36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7A251B0-89AF-5AB0-3F35-25E241EE93CB}"/>
              </a:ext>
            </a:extLst>
          </p:cNvPr>
          <p:cNvSpPr txBox="1"/>
          <p:nvPr/>
        </p:nvSpPr>
        <p:spPr>
          <a:xfrm>
            <a:off x="5228945" y="5122440"/>
            <a:ext cx="1864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2025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4DE457A-8507-BD0D-6EAA-08E01C929666}"/>
              </a:ext>
            </a:extLst>
          </p:cNvPr>
          <p:cNvSpPr/>
          <p:nvPr/>
        </p:nvSpPr>
        <p:spPr>
          <a:xfrm>
            <a:off x="5264702" y="5344188"/>
            <a:ext cx="1864311" cy="4798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2DF3BF2-4B95-F11C-6731-F75067285C8C}"/>
              </a:ext>
            </a:extLst>
          </p:cNvPr>
          <p:cNvSpPr txBox="1"/>
          <p:nvPr/>
        </p:nvSpPr>
        <p:spPr>
          <a:xfrm>
            <a:off x="5282580" y="5122440"/>
            <a:ext cx="1864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2624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E6E0142E-05C5-D8F8-9795-1F69CC4B0C2C}"/>
              </a:ext>
            </a:extLst>
          </p:cNvPr>
          <p:cNvSpPr txBox="1"/>
          <p:nvPr/>
        </p:nvSpPr>
        <p:spPr>
          <a:xfrm>
            <a:off x="701336" y="1164008"/>
            <a:ext cx="10908772" cy="34470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just"/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Procedimentos operacionais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atividades rotineiras devem conter:</a:t>
            </a:r>
          </a:p>
          <a:p>
            <a:pPr marL="360363" indent="-360363" algn="just">
              <a:buAutoNum type="alphaLcParenR"/>
            </a:pPr>
            <a:r>
              <a:rPr lang="pt-BR" sz="2800" strike="sng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diretrizes e requisitos da tarefa;</a:t>
            </a:r>
            <a:endParaRPr lang="pt-BR" sz="2800" strike="sngStrike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buAutoNum type="alphaLcParenR"/>
            </a:pPr>
            <a:r>
              <a:rPr lang="pt-BR" sz="2800" strike="sng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orientações administrativas;</a:t>
            </a:r>
          </a:p>
          <a:p>
            <a:pPr algn="just"/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detalhamento da tarefa;</a:t>
            </a:r>
          </a:p>
          <a:p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medidas </a:t>
            </a:r>
            <a:r>
              <a:rPr lang="pt-BR" sz="2800" strike="sng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controle de riscos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prevenção características à rotina;</a:t>
            </a:r>
          </a:p>
          <a:p>
            <a:pPr algn="just"/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condições impeditivas;</a:t>
            </a:r>
            <a:endParaRPr lang="pt-BR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sistemas de proteção coletiva e individual necessários; e</a:t>
            </a:r>
          </a:p>
          <a:p>
            <a:pPr algn="just"/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 competências e responsabilidades.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762C49B-FECA-FBE9-CEB7-22F4FD3400A2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400172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95A97A84-785F-A258-7299-FDD83068AB6C}"/>
              </a:ext>
            </a:extLst>
          </p:cNvPr>
          <p:cNvSpPr txBox="1"/>
          <p:nvPr/>
        </p:nvSpPr>
        <p:spPr>
          <a:xfrm>
            <a:off x="535710" y="605180"/>
            <a:ext cx="11166764" cy="5083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Alterados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itens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sobre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responsabilidade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8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Trabalhador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cumprir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</a:rPr>
              <a:t> NR.1 e POP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expedidos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pelo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empregador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C3666919-EB12-97AA-B111-0994F7282B7C}"/>
              </a:ext>
            </a:extLst>
          </p:cNvPr>
          <p:cNvSpPr txBox="1"/>
          <p:nvPr/>
        </p:nvSpPr>
        <p:spPr>
          <a:xfrm>
            <a:off x="512618" y="2203070"/>
            <a:ext cx="11166764" cy="3638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Cabe </a:t>
            </a:r>
            <a:r>
              <a:rPr lang="pt-BR" sz="2800" strike="sng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 </a:t>
            </a:r>
            <a:r>
              <a:rPr lang="pt-BR" sz="2800" strike="sngStrik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empregador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t-BR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organização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disponibilizar, nos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meios de comunicação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fácil acesso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todo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trabalhador,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instruções de segurança, AR, PT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POP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pt-BR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1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D82B496C-97BD-F358-2807-56A531F86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33" y="3910356"/>
            <a:ext cx="2247960" cy="1498640"/>
          </a:xfrm>
          <a:prstGeom prst="rect">
            <a:avLst/>
          </a:prstGeom>
        </p:spPr>
      </p:pic>
      <p:pic>
        <p:nvPicPr>
          <p:cNvPr id="12" name="Imagem 11" descr="Tabela&#10;&#10;Descrição gerada automaticamente">
            <a:extLst>
              <a:ext uri="{FF2B5EF4-FFF2-40B4-BE49-F238E27FC236}">
                <a16:creationId xmlns:a16="http://schemas.microsoft.com/office/drawing/2014/main" id="{24684BC2-7D7E-F022-2A07-A55F003BD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443" y="3429000"/>
            <a:ext cx="1605657" cy="2269534"/>
          </a:xfrm>
          <a:prstGeom prst="rect">
            <a:avLst/>
          </a:prstGeom>
        </p:spPr>
      </p:pic>
      <p:pic>
        <p:nvPicPr>
          <p:cNvPr id="13" name="Imagem 12" descr="Diagrama&#10;&#10;Descrição gerada automaticamente">
            <a:extLst>
              <a:ext uri="{FF2B5EF4-FFF2-40B4-BE49-F238E27FC236}">
                <a16:creationId xmlns:a16="http://schemas.microsoft.com/office/drawing/2014/main" id="{B1336F54-085F-2166-30BA-8C81D318E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91" y="3739578"/>
            <a:ext cx="2507157" cy="1654866"/>
          </a:xfrm>
          <a:prstGeom prst="rect">
            <a:avLst/>
          </a:prstGeom>
        </p:spPr>
      </p:pic>
      <p:pic>
        <p:nvPicPr>
          <p:cNvPr id="14" name="Imagem 13" descr="Código QR&#10;&#10;Descrição gerada automaticamente">
            <a:extLst>
              <a:ext uri="{FF2B5EF4-FFF2-40B4-BE49-F238E27FC236}">
                <a16:creationId xmlns:a16="http://schemas.microsoft.com/office/drawing/2014/main" id="{63388D2F-BD1D-EC4B-012B-9340026A8F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0" r="18010"/>
          <a:stretch/>
        </p:blipFill>
        <p:spPr>
          <a:xfrm>
            <a:off x="3922810" y="3875679"/>
            <a:ext cx="1620499" cy="15993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A6C6366-7DF6-FF61-DACC-6EB2844CA143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82611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Espaço Reservado para Conteúdo 7" descr="horário de funcionamento.jpg">
            <a:extLst>
              <a:ext uri="{FF2B5EF4-FFF2-40B4-BE49-F238E27FC236}">
                <a16:creationId xmlns:a16="http://schemas.microsoft.com/office/drawing/2014/main" id="{93D5080E-B764-4D05-8789-79A29294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8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7297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DBBF1703-44EB-8DF5-2444-C818DE79DD77}"/>
              </a:ext>
            </a:extLst>
          </p:cNvPr>
          <p:cNvSpPr txBox="1"/>
          <p:nvPr/>
        </p:nvSpPr>
        <p:spPr>
          <a:xfrm>
            <a:off x="628072" y="954902"/>
            <a:ext cx="10476410" cy="44057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poderá ser emitida em meio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físico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ou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</a:t>
            </a:r>
            <a:r>
              <a:rPr lang="pt-BR" sz="1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Imagem 3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558B2037-FC73-8897-340D-3D7CAF3095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539" y="1697840"/>
            <a:ext cx="2504464" cy="4205258"/>
          </a:xfrm>
          <a:prstGeom prst="rect">
            <a:avLst/>
          </a:prstGeom>
        </p:spPr>
      </p:pic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92BB5DC9-B10F-F55E-F8FC-F5EC986720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361" y="1697840"/>
            <a:ext cx="2860421" cy="4049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946D49-F876-290E-C684-C2402378398D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5792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FEA940-EF13-D2EC-B38F-ADAAEE473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87818B-8FAA-D955-97AC-5786C8535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033F32-1E27-BE62-E184-5D76CF089A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789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>
            <a:extLst>
              <a:ext uri="{FF2B5EF4-FFF2-40B4-BE49-F238E27FC236}">
                <a16:creationId xmlns:a16="http://schemas.microsoft.com/office/drawing/2014/main" id="{976B77A9-C327-6835-0E52-6DCB91863AB6}"/>
              </a:ext>
            </a:extLst>
          </p:cNvPr>
          <p:cNvSpPr txBox="1"/>
          <p:nvPr/>
        </p:nvSpPr>
        <p:spPr>
          <a:xfrm>
            <a:off x="510095" y="890109"/>
            <a:ext cx="11171810" cy="44659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buClr>
                <a:srgbClr val="0C4452"/>
              </a:buClr>
              <a:tabLst>
                <a:tab pos="240665" algn="l"/>
              </a:tabLst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Realizar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AR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dos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cenários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emergência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de TA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identificados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rgbClr val="0C4452"/>
              </a:buClr>
              <a:tabLst>
                <a:tab pos="240665" algn="l"/>
              </a:tabLst>
            </a:pPr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rgbClr val="0C4452"/>
              </a:buClr>
              <a:tabLst>
                <a:tab pos="240665" algn="l"/>
              </a:tabLs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Equipe: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possuir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recursos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necessários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p/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respostas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às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emergências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rgbClr val="0C4452"/>
              </a:buClr>
              <a:tabLst>
                <a:tab pos="240665" algn="l"/>
              </a:tabLst>
            </a:pPr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rgbClr val="0C4452"/>
              </a:buClr>
              <a:tabLst>
                <a:tab pos="240665" algn="l"/>
              </a:tabLst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Responsáveis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pelo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salvamento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capacitadas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p/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executar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resgate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e, 1ºs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socorros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c/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aptidão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física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e mental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compatível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c/ 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atividade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rgbClr val="0C4452"/>
              </a:buClr>
              <a:tabLst>
                <a:tab pos="240665" algn="l"/>
              </a:tabLst>
            </a:pPr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rgbClr val="0C4452"/>
              </a:buClr>
              <a:tabLst>
                <a:tab pos="240665" algn="l"/>
              </a:tabLs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Equipe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interna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estabelecer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o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conteúdo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/carga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horária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capacitação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função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dos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cenários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emergência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9" name="Imagem 8" descr="Caixa de brinquedo&#10;&#10;Descrição gerada automaticamente com confiança baixa">
            <a:extLst>
              <a:ext uri="{FF2B5EF4-FFF2-40B4-BE49-F238E27FC236}">
                <a16:creationId xmlns:a16="http://schemas.microsoft.com/office/drawing/2014/main" id="{22BFAE36-12DC-9B02-8C6F-BC1C1A4151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306" y="3979782"/>
            <a:ext cx="3137530" cy="2353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Pessoas com uniforme militar&#10;&#10;Descrição gerada automaticamente com confiança baixa">
            <a:extLst>
              <a:ext uri="{FF2B5EF4-FFF2-40B4-BE49-F238E27FC236}">
                <a16:creationId xmlns:a16="http://schemas.microsoft.com/office/drawing/2014/main" id="{1CD6CB97-5C35-9B54-9975-523A5B29CF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120" y="3992391"/>
            <a:ext cx="4458501" cy="2507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BCBF3E2-3C70-D861-F28B-8D3EFD751B65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751946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710D0A-A6A5-42A3-C36D-7927299A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quase acidente">
            <a:hlinkClick r:id="" action="ppaction://media"/>
            <a:extLst>
              <a:ext uri="{FF2B5EF4-FFF2-40B4-BE49-F238E27FC236}">
                <a16:creationId xmlns:a16="http://schemas.microsoft.com/office/drawing/2014/main" id="{D31B928E-E798-A558-2EE0-8A603FE0FA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47320" cy="6858000"/>
          </a:xfrm>
        </p:spPr>
      </p:pic>
    </p:spTree>
    <p:extLst>
      <p:ext uri="{BB962C8B-B14F-4D97-AF65-F5344CB8AC3E}">
        <p14:creationId xmlns:p14="http://schemas.microsoft.com/office/powerpoint/2010/main" val="10112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6747A3C-F10E-82BB-5A9E-892A2B8B8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683998-0D87-241C-1F07-52EAFFBD22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206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E6E0142E-05C5-D8F8-9795-1F69CC4B0C2C}"/>
              </a:ext>
            </a:extLst>
          </p:cNvPr>
          <p:cNvSpPr txBox="1"/>
          <p:nvPr/>
        </p:nvSpPr>
        <p:spPr>
          <a:xfrm>
            <a:off x="512618" y="1279708"/>
            <a:ext cx="11166764" cy="32624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90804">
              <a:buClr>
                <a:srgbClr val="0C4452"/>
              </a:buClr>
              <a:tabLst>
                <a:tab pos="240665" algn="l"/>
              </a:tabLst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Anexo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II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- Sistemas de Ancoragem</a:t>
            </a:r>
          </a:p>
          <a:p>
            <a:pPr marL="90804">
              <a:buClr>
                <a:srgbClr val="0C4452"/>
              </a:buClr>
              <a:tabLst>
                <a:tab pos="240665" algn="l"/>
              </a:tabLst>
            </a:pPr>
            <a:endParaRPr lang="pt-BR" sz="800" dirty="0">
              <a:solidFill>
                <a:schemeClr val="accent1">
                  <a:lumMod val="75000"/>
                </a:schemeClr>
              </a:solidFill>
              <a:latin typeface="+mn-lt"/>
              <a:cs typeface="Arial"/>
            </a:endParaRPr>
          </a:p>
          <a:p>
            <a:pPr marL="90804" algn="just">
              <a:buClr>
                <a:srgbClr val="0C4452"/>
              </a:buClr>
              <a:tabLst>
                <a:tab pos="240665" algn="l"/>
              </a:tabLst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istema de ancoragem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temporário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, deve ter os pontos de fixação:</a:t>
            </a:r>
          </a:p>
          <a:p>
            <a:pPr marL="92075" algn="just">
              <a:buClr>
                <a:srgbClr val="0C4452"/>
              </a:buClr>
              <a:tabLst>
                <a:tab pos="240665" algn="l"/>
              </a:tabLst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b) definidos por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PLH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 ou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+mn-lt"/>
                <a:cs typeface="Arial"/>
              </a:rPr>
              <a:t>selecionados por trabalhador </a:t>
            </a:r>
            <a:r>
              <a:rPr lang="pt-BR" sz="28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cs typeface="Arial"/>
              </a:rPr>
              <a:t>capacitado</a:t>
            </a:r>
            <a:r>
              <a:rPr lang="pt-BR" sz="2800" b="1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conforme procedimento de seleção elaborado por PLH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.</a:t>
            </a:r>
          </a:p>
          <a:p>
            <a:pPr marL="90804" algn="just">
              <a:buClr>
                <a:srgbClr val="0C4452"/>
              </a:buClr>
              <a:tabLst>
                <a:tab pos="240665" algn="l"/>
              </a:tabLst>
            </a:pPr>
            <a:endParaRPr lang="pt-BR" sz="800" b="1" dirty="0">
              <a:solidFill>
                <a:schemeClr val="accent1">
                  <a:lumMod val="75000"/>
                </a:schemeClr>
              </a:solidFill>
              <a:latin typeface="+mn-lt"/>
              <a:cs typeface="Arial"/>
            </a:endParaRPr>
          </a:p>
          <a:p>
            <a:pPr marL="90804" algn="just">
              <a:buClr>
                <a:srgbClr val="0C4452"/>
              </a:buClr>
              <a:tabLst>
                <a:tab pos="240665" algn="l"/>
              </a:tabLst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Cabe à organização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 autorizar formalmente o trabalhador capacitado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p/ seleção de pontos de fixação do sistema de ancoragem temporário. Tem como referência a norma              </a:t>
            </a:r>
            <a:r>
              <a:rPr lang="pt-PT" sz="2800" dirty="0">
                <a:solidFill>
                  <a:schemeClr val="accent1">
                    <a:lumMod val="75000"/>
                  </a:schemeClr>
                </a:solidFill>
              </a:rPr>
              <a:t>do Departament of Labor dos EUA p/ SSO</a:t>
            </a:r>
            <a:endParaRPr lang="pt-BR" sz="2800" dirty="0">
              <a:solidFill>
                <a:schemeClr val="accent1">
                  <a:lumMod val="75000"/>
                </a:schemeClr>
              </a:solidFill>
              <a:latin typeface="+mn-lt"/>
              <a:cs typeface="Arial"/>
            </a:endParaRPr>
          </a:p>
        </p:txBody>
      </p:sp>
      <p:pic>
        <p:nvPicPr>
          <p:cNvPr id="5" name="Picture 2" descr="OSHA e fones de ouvido de conservação auditiva – First Source Wireless">
            <a:extLst>
              <a:ext uri="{FF2B5EF4-FFF2-40B4-BE49-F238E27FC236}">
                <a16:creationId xmlns:a16="http://schemas.microsoft.com/office/drawing/2014/main" id="{64D7BA33-FD2C-3084-926C-BADC94C4C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6"/>
          <a:stretch/>
        </p:blipFill>
        <p:spPr bwMode="auto">
          <a:xfrm>
            <a:off x="4270159" y="4101780"/>
            <a:ext cx="1067549" cy="56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7F82BBD8-5D3E-52D9-F4CC-29C73020578F}"/>
              </a:ext>
            </a:extLst>
          </p:cNvPr>
          <p:cNvSpPr/>
          <p:nvPr/>
        </p:nvSpPr>
        <p:spPr>
          <a:xfrm>
            <a:off x="3224546" y="4670402"/>
            <a:ext cx="5448399" cy="145220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40C2022C-957F-091A-E1DA-D770C98F0ED7}"/>
              </a:ext>
            </a:extLst>
          </p:cNvPr>
          <p:cNvSpPr/>
          <p:nvPr/>
        </p:nvSpPr>
        <p:spPr>
          <a:xfrm>
            <a:off x="3324511" y="6115574"/>
            <a:ext cx="5330145" cy="45069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88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0D7121F-7525-A997-DCDB-7CFD1CCFB21F}"/>
              </a:ext>
            </a:extLst>
          </p:cNvPr>
          <p:cNvSpPr/>
          <p:nvPr/>
        </p:nvSpPr>
        <p:spPr>
          <a:xfrm>
            <a:off x="4692073" y="6168641"/>
            <a:ext cx="997528" cy="397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95E1BEC-FE7E-5F7F-90C2-D9B66D1DB869}"/>
              </a:ext>
            </a:extLst>
          </p:cNvPr>
          <p:cNvSpPr/>
          <p:nvPr/>
        </p:nvSpPr>
        <p:spPr>
          <a:xfrm>
            <a:off x="6779492" y="5578292"/>
            <a:ext cx="508000" cy="230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E67A6A4-39BD-31F0-D423-C354A1B031DA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20348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Homem em cima de gaiola de metal&#10;&#10;Descrição gerada automaticamente com confiança média">
            <a:extLst>
              <a:ext uri="{FF2B5EF4-FFF2-40B4-BE49-F238E27FC236}">
                <a16:creationId xmlns:a16="http://schemas.microsoft.com/office/drawing/2014/main" id="{D8C6EC14-DDF1-A7A8-7C4F-832F069EA5C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85000"/>
          </a:blip>
          <a:srcRect t="7446" b="8596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5EDB4C4-C609-FDBD-FDDE-07FC3D414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611" y="95271"/>
            <a:ext cx="10302240" cy="1550104"/>
          </a:xfrm>
          <a:prstGeom prst="rect">
            <a:avLst/>
          </a:prstGeom>
          <a:solidFill>
            <a:srgbClr val="EDEDED">
              <a:alpha val="45882"/>
            </a:srgbClr>
          </a:solidFill>
          <a:ln>
            <a:noFill/>
          </a:ln>
        </p:spPr>
        <p:txBody>
          <a:bodyPr wrap="square" anchor="b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3" algn="ctr" eaLnBrk="1" hangingPunct="1">
              <a:lnSpc>
                <a:spcPts val="5500"/>
              </a:lnSpc>
              <a:spcBef>
                <a:spcPct val="0"/>
              </a:spcBef>
              <a:buFontTx/>
              <a:buNone/>
              <a:defRPr/>
            </a:pPr>
            <a:r>
              <a:rPr lang="pt-BR" altLang="pt-BR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Black" panose="020B0A04020102020204" pitchFamily="34" charset="0"/>
                <a:cs typeface="Arial Black" panose="020B0A04020102020204" pitchFamily="34" charset="0"/>
              </a:rPr>
              <a:t>O custo do cuidado é menor</a:t>
            </a:r>
          </a:p>
          <a:p>
            <a:pPr marL="0" lvl="3" algn="ctr">
              <a:lnSpc>
                <a:spcPts val="5500"/>
              </a:lnSpc>
              <a:spcBef>
                <a:spcPct val="0"/>
              </a:spcBef>
              <a:buNone/>
              <a:defRPr/>
            </a:pPr>
            <a:r>
              <a:rPr lang="pt-BR" altLang="pt-BR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Black" panose="020B0A04020102020204" pitchFamily="34" charset="0"/>
                <a:cs typeface="Arial Black" panose="020B0A04020102020204" pitchFamily="34" charset="0"/>
              </a:rPr>
              <a:t>que o custo do reparo</a:t>
            </a:r>
          </a:p>
        </p:txBody>
      </p:sp>
    </p:spTree>
    <p:extLst>
      <p:ext uri="{BB962C8B-B14F-4D97-AF65-F5344CB8AC3E}">
        <p14:creationId xmlns:p14="http://schemas.microsoft.com/office/powerpoint/2010/main" val="369143227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to de Caveira Sinal De Perigo e mais fotos de stock de Tóxico - Tóxico,  Sinal, Símbolo - iStock">
            <a:extLst>
              <a:ext uri="{FF2B5EF4-FFF2-40B4-BE49-F238E27FC236}">
                <a16:creationId xmlns:a16="http://schemas.microsoft.com/office/drawing/2014/main" id="{03346D3C-D689-6DD9-42FA-FFF15DD55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7" r="3" b="3"/>
          <a:stretch/>
        </p:blipFill>
        <p:spPr bwMode="auto">
          <a:xfrm>
            <a:off x="6168609" y="992187"/>
            <a:ext cx="6172200" cy="48736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613096-81E6-099D-5969-6DF36255F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724" y="1347186"/>
            <a:ext cx="6652966" cy="3811588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spcAft>
                <a:spcPts val="800"/>
              </a:spcAft>
              <a:buSzPts val="1000"/>
            </a:pPr>
            <a:r>
              <a:rPr lang="pt-BR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Revisão do termo “</a:t>
            </a:r>
            <a:r>
              <a:rPr lang="pt-BR" sz="28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Perigo </a:t>
            </a:r>
            <a:r>
              <a:rPr lang="pt-BR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pt-BR" sz="28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 Fator de Risco Ocupacional</a:t>
            </a:r>
            <a:r>
              <a:rPr lang="pt-BR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”: </a:t>
            </a:r>
          </a:p>
          <a:p>
            <a:pPr algn="just">
              <a:spcAft>
                <a:spcPts val="800"/>
              </a:spcAft>
              <a:buSzPts val="1000"/>
            </a:pPr>
            <a:r>
              <a:rPr lang="pt-BR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pt-BR" sz="2800" b="1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Elemento ou situação </a:t>
            </a:r>
            <a:r>
              <a:rPr lang="pt-BR" sz="28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que, </a:t>
            </a:r>
            <a:r>
              <a:rPr lang="pt-BR" sz="28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isoladamente ou em combinação</a:t>
            </a:r>
            <a:r>
              <a:rPr lang="pt-BR" sz="2800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, tem o potencial de dar origem a lesões ou agravos à saúde</a:t>
            </a:r>
            <a:r>
              <a:rPr lang="pt-BR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pPr algn="just"/>
            <a:endParaRPr lang="pt-BR" sz="2800" kern="12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6567B-CB44-31EE-3996-04F3F3F0BA30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388939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07A2801D-7ECE-4E6C-8173-69B8EC43F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7931" y="2808006"/>
            <a:ext cx="1011108" cy="101110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A3A7B5F4-9208-4923-B76C-AB33394DF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573" y="2817096"/>
            <a:ext cx="7316175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pt-BR" sz="2800" dirty="0" err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engº</a:t>
            </a:r>
            <a:r>
              <a:rPr lang="pt-BR" sz="2800" dirty="0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Gianfranco Pampalon</a:t>
            </a:r>
          </a:p>
          <a:p>
            <a:pPr eaLnBrk="0" hangingPunct="0">
              <a:spcAft>
                <a:spcPts val="600"/>
              </a:spcAft>
            </a:pPr>
            <a:r>
              <a:rPr lang="pt-BR" sz="2800" dirty="0">
                <a:solidFill>
                  <a:srgbClr val="008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  <a:hlinkClick r:id="rId4"/>
              </a:rPr>
              <a:t>gianfrancosp@gmail.com</a:t>
            </a:r>
            <a:endParaRPr lang="pt-BR" sz="2800" dirty="0">
              <a:solidFill>
                <a:srgbClr val="008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Aft>
                <a:spcPts val="600"/>
              </a:spcAft>
            </a:pPr>
            <a:endParaRPr lang="pt-BR" sz="2000" dirty="0">
              <a:solidFill>
                <a:srgbClr val="008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Aft>
                <a:spcPts val="600"/>
              </a:spcAft>
            </a:pPr>
            <a:r>
              <a:rPr lang="pt-BR" sz="2800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gianfranco-pampalon</a:t>
            </a:r>
            <a:endParaRPr lang="pt-BR" sz="280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>
              <a:spcAft>
                <a:spcPts val="600"/>
              </a:spcAft>
            </a:pPr>
            <a:endParaRPr lang="pt-BR" sz="2800" dirty="0">
              <a:solidFill>
                <a:srgbClr val="CC0027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Imagem 5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251A3F66-3CF0-F773-E4FF-9D4E17BB1F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248" y="4067046"/>
            <a:ext cx="737736" cy="737736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69EDDBF6-8A28-57C6-F4CD-6FF591F79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573" y="4810889"/>
            <a:ext cx="411923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endParaRPr lang="pt-BR" sz="2800" dirty="0">
              <a:solidFill>
                <a:schemeClr val="accent1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@gianfrancopampalon</a:t>
            </a:r>
          </a:p>
          <a:p>
            <a:pPr algn="ctr" eaLnBrk="0" hangingPunct="0">
              <a:spcAft>
                <a:spcPts val="600"/>
              </a:spcAft>
            </a:pPr>
            <a:endParaRPr lang="pt-BR" sz="2800" dirty="0">
              <a:solidFill>
                <a:srgbClr val="CC0027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 descr="Instagram – Wikipédia, a enciclopédia livre">
            <a:extLst>
              <a:ext uri="{FF2B5EF4-FFF2-40B4-BE49-F238E27FC236}">
                <a16:creationId xmlns:a16="http://schemas.microsoft.com/office/drawing/2014/main" id="{B57475B6-B069-5B03-6DD0-4C4C3A16B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699" y="5146577"/>
            <a:ext cx="786786" cy="78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013E9413-F105-49BD-9F2E-53FE13A1F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699" y="1366528"/>
            <a:ext cx="5788154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pt-BR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Obrigado!</a:t>
            </a:r>
            <a:endParaRPr lang="pt-BR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250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613096-81E6-099D-5969-6DF36255F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3179"/>
            <a:ext cx="10515600" cy="5111643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</a:pP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¨1.5.4.4.5 </a:t>
            </a:r>
            <a:r>
              <a:rPr lang="pt-BR" b="1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probabilidade: 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base na </a:t>
            </a:r>
            <a:r>
              <a:rPr lang="pt-BR" b="1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chance de ocorrência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das lesões ou agravos à saúde¨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</a:pP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¨1.5.4.4.5.1 Gradação da </a:t>
            </a:r>
            <a:r>
              <a:rPr lang="pt-BR" b="1" i="1" kern="100" dirty="0" err="1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probabilidade:</a:t>
            </a:r>
            <a:r>
              <a:rPr lang="pt-BR" i="1" kern="100" dirty="0" err="1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considerar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 cumprimento de requisitos de NR e legislação aplicável¨.</a:t>
            </a:r>
            <a:endParaRPr lang="pt-BR" b="1" kern="100" dirty="0">
              <a:solidFill>
                <a:schemeClr val="accent1">
                  <a:lumMod val="75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</a:pP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¨1.5.4.4.5.2 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alcular a probabilidade de perigos </a:t>
            </a:r>
            <a:r>
              <a:rPr lang="pt-BR" b="1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físicos, químicos 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pt-BR" b="1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biológicos: 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comparar o perfil de exposição ocupacional c/ valores de referência ou outros critérios 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pt-BR" i="1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NR-09 e a eficácia das medidas de prevenção implementadas¨.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</a:pPr>
            <a:endParaRPr lang="pt-BR" kern="100" dirty="0">
              <a:solidFill>
                <a:schemeClr val="accent1">
                  <a:lumMod val="5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AutoShape 2" descr="A higiene ocupacional no ambiente de trabalho - DuaPi Epi">
            <a:extLst>
              <a:ext uri="{FF2B5EF4-FFF2-40B4-BE49-F238E27FC236}">
                <a16:creationId xmlns:a16="http://schemas.microsoft.com/office/drawing/2014/main" id="{149BA170-3AFE-D927-E303-33FF7F2BCA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EFB7DB8D-1861-788E-FFD6-CD7E2585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16" y="4656152"/>
            <a:ext cx="5166147" cy="1955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053C92B-12BA-3549-D072-98B2204C4BC8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4915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696F6-8260-551F-6C62-62D6C87E4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14EF3CC-0001-DD6C-6D2B-39763601FE29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  <p:pic>
        <p:nvPicPr>
          <p:cNvPr id="6" name="Espaço Reservado para Conteúdo 4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448293A7-C619-671F-BD0D-9C5403C21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7" b="10996"/>
          <a:stretch/>
        </p:blipFill>
        <p:spPr>
          <a:xfrm>
            <a:off x="1566081" y="2439678"/>
            <a:ext cx="9059837" cy="4053355"/>
          </a:xfrm>
          <a:prstGeom prst="rect">
            <a:avLst/>
          </a:prstGeom>
        </p:spPr>
      </p:pic>
      <p:pic>
        <p:nvPicPr>
          <p:cNvPr id="7" name="Espaço Reservado para Conteúdo 4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E5A0E2EC-DDDF-A847-1DF1-080771EA5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71" b="83444"/>
          <a:stretch/>
        </p:blipFill>
        <p:spPr>
          <a:xfrm>
            <a:off x="2109601" y="2391645"/>
            <a:ext cx="3369962" cy="766492"/>
          </a:xfrm>
          <a:prstGeom prst="rect">
            <a:avLst/>
          </a:prstGeom>
        </p:spPr>
      </p:pic>
      <p:sp>
        <p:nvSpPr>
          <p:cNvPr id="8" name="TextBox 46">
            <a:extLst>
              <a:ext uri="{FF2B5EF4-FFF2-40B4-BE49-F238E27FC236}">
                <a16:creationId xmlns:a16="http://schemas.microsoft.com/office/drawing/2014/main" id="{8743F142-B72D-5181-193A-677D3A69317C}"/>
              </a:ext>
            </a:extLst>
          </p:cNvPr>
          <p:cNvSpPr txBox="1"/>
          <p:nvPr/>
        </p:nvSpPr>
        <p:spPr>
          <a:xfrm>
            <a:off x="701458" y="835742"/>
            <a:ext cx="10822487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t-BR" sz="2800" b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Brasil enfrenta </a:t>
            </a:r>
            <a:r>
              <a:rPr lang="pt-BR" sz="2800" b="1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crise</a:t>
            </a:r>
            <a:r>
              <a:rPr lang="pt-BR" sz="2800" b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na saúde mental dos trabalhadores. MPS</a:t>
            </a:r>
            <a:r>
              <a:rPr lang="pt-BR" sz="28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b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 registrou 472.328 afastamentos por transtornos mentais. É a 2ª causa de afastamentos (</a:t>
            </a:r>
            <a:r>
              <a:rPr lang="pt-BR" sz="28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atrás de problemas de coluna)</a:t>
            </a:r>
            <a:endParaRPr lang="pt-BR" sz="2800" b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206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77673-3F34-FD82-D52E-1FDCC4F06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295AA0-8DEE-7484-9C8E-AE158BE7BFA9}"/>
              </a:ext>
            </a:extLst>
          </p:cNvPr>
          <p:cNvSpPr txBox="1">
            <a:spLocks noChangeArrowheads="1"/>
          </p:cNvSpPr>
          <p:nvPr/>
        </p:nvSpPr>
        <p:spPr>
          <a:xfrm>
            <a:off x="7842690" y="107708"/>
            <a:ext cx="877740" cy="515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01</a:t>
            </a:r>
          </a:p>
        </p:txBody>
      </p:sp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EE05FF6B-E372-0709-ED01-E026B79E4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22355" r="795"/>
          <a:stretch/>
        </p:blipFill>
        <p:spPr>
          <a:xfrm>
            <a:off x="874887" y="1549101"/>
            <a:ext cx="10576378" cy="4819426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EC5EBE73-0AD0-DF88-BAFC-1B19D812803F}"/>
              </a:ext>
            </a:extLst>
          </p:cNvPr>
          <p:cNvSpPr txBox="1">
            <a:spLocks/>
          </p:cNvSpPr>
          <p:nvPr/>
        </p:nvSpPr>
        <p:spPr>
          <a:xfrm>
            <a:off x="269679" y="623393"/>
            <a:ext cx="11652642" cy="67151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>
                <a:solidFill>
                  <a:srgbClr val="003399"/>
                </a:solidFill>
              </a:rPr>
              <a:t>Auxilio por incapacidade temporária por transtornos mentais (FOO a F99) CID 10</a:t>
            </a:r>
            <a:endParaRPr lang="en-GB" sz="24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48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2417</TotalTime>
  <Words>2537</Words>
  <Application>Microsoft Office PowerPoint</Application>
  <PresentationFormat>Widescreen</PresentationFormat>
  <Paragraphs>330</Paragraphs>
  <Slides>60</Slides>
  <Notes>3</Notes>
  <HiddenSlides>0</HiddenSlides>
  <MMClips>3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8" baseType="lpstr">
      <vt:lpstr>Aptos</vt:lpstr>
      <vt:lpstr>Arial</vt:lpstr>
      <vt:lpstr>Calibri</vt:lpstr>
      <vt:lpstr>Calibri Light</vt:lpstr>
      <vt:lpstr>Google Sans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Quem recomenda o EPI ? </vt:lpstr>
      <vt:lpstr>Deveres do empregador</vt:lpstr>
      <vt:lpstr>Deveres do empregado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Gianfranco Pampalon</dc:creator>
  <cp:lastModifiedBy>Soraya Misleh</cp:lastModifiedBy>
  <cp:revision>65</cp:revision>
  <dcterms:created xsi:type="dcterms:W3CDTF">2023-05-28T14:45:55Z</dcterms:created>
  <dcterms:modified xsi:type="dcterms:W3CDTF">2025-05-13T21:42:26Z</dcterms:modified>
</cp:coreProperties>
</file>