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  <p:sldId id="268" r:id="rId13"/>
    <p:sldId id="267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37FB9"/>
    <a:srgbClr val="80008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67AF-F613-415A-B08F-D00B44236073}" type="datetimeFigureOut">
              <a:rPr lang="pt-BR" smtClean="0"/>
              <a:t>06/08/2020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48A5-2525-4903-94AA-5D560CDADE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988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67AF-F613-415A-B08F-D00B44236073}" type="datetimeFigureOut">
              <a:rPr lang="pt-BR" smtClean="0"/>
              <a:t>06/08/2020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48A5-2525-4903-94AA-5D560CDADE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860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67AF-F613-415A-B08F-D00B44236073}" type="datetimeFigureOut">
              <a:rPr lang="pt-BR" smtClean="0"/>
              <a:t>06/08/2020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48A5-2525-4903-94AA-5D560CDADE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9569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67AF-F613-415A-B08F-D00B44236073}" type="datetimeFigureOut">
              <a:rPr lang="pt-BR" smtClean="0"/>
              <a:t>06/08/2020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48A5-2525-4903-94AA-5D560CDADEF1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7054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67AF-F613-415A-B08F-D00B44236073}" type="datetimeFigureOut">
              <a:rPr lang="pt-BR" smtClean="0"/>
              <a:t>06/08/2020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48A5-2525-4903-94AA-5D560CDADE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944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67AF-F613-415A-B08F-D00B44236073}" type="datetimeFigureOut">
              <a:rPr lang="pt-BR" smtClean="0"/>
              <a:t>06/08/2020</a:t>
            </a:fld>
            <a:endParaRPr lang="pt-B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48A5-2525-4903-94AA-5D560CDADE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8535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67AF-F613-415A-B08F-D00B44236073}" type="datetimeFigureOut">
              <a:rPr lang="pt-BR" smtClean="0"/>
              <a:t>06/08/2020</a:t>
            </a:fld>
            <a:endParaRPr lang="pt-B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48A5-2525-4903-94AA-5D560CDADE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30918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67AF-F613-415A-B08F-D00B44236073}" type="datetimeFigureOut">
              <a:rPr lang="pt-BR" smtClean="0"/>
              <a:t>06/08/2020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48A5-2525-4903-94AA-5D560CDADE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3418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67AF-F613-415A-B08F-D00B44236073}" type="datetimeFigureOut">
              <a:rPr lang="pt-BR" smtClean="0"/>
              <a:t>06/08/2020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48A5-2525-4903-94AA-5D560CDADE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624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67AF-F613-415A-B08F-D00B44236073}" type="datetimeFigureOut">
              <a:rPr lang="pt-BR" smtClean="0"/>
              <a:t>06/08/2020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48A5-2525-4903-94AA-5D560CDADE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408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67AF-F613-415A-B08F-D00B44236073}" type="datetimeFigureOut">
              <a:rPr lang="pt-BR" smtClean="0"/>
              <a:t>06/08/2020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48A5-2525-4903-94AA-5D560CDADE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524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67AF-F613-415A-B08F-D00B44236073}" type="datetimeFigureOut">
              <a:rPr lang="pt-BR" smtClean="0"/>
              <a:t>06/08/2020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48A5-2525-4903-94AA-5D560CDADE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3466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67AF-F613-415A-B08F-D00B44236073}" type="datetimeFigureOut">
              <a:rPr lang="pt-BR" smtClean="0"/>
              <a:t>06/08/2020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48A5-2525-4903-94AA-5D560CDADE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8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67AF-F613-415A-B08F-D00B44236073}" type="datetimeFigureOut">
              <a:rPr lang="pt-BR" smtClean="0"/>
              <a:t>06/08/2020</a:t>
            </a:fld>
            <a:endParaRPr lang="pt-B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48A5-2525-4903-94AA-5D560CDADE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7763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67AF-F613-415A-B08F-D00B44236073}" type="datetimeFigureOut">
              <a:rPr lang="pt-BR" smtClean="0"/>
              <a:t>06/08/2020</a:t>
            </a:fld>
            <a:endParaRPr lang="pt-BR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48A5-2525-4903-94AA-5D560CDADE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6182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67AF-F613-415A-B08F-D00B44236073}" type="datetimeFigureOut">
              <a:rPr lang="pt-BR" smtClean="0"/>
              <a:t>06/08/2020</a:t>
            </a:fld>
            <a:endParaRPr lang="pt-BR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48A5-2525-4903-94AA-5D560CDADE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5654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67AF-F613-415A-B08F-D00B44236073}" type="datetimeFigureOut">
              <a:rPr lang="pt-BR" smtClean="0"/>
              <a:t>06/08/2020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E48A5-2525-4903-94AA-5D560CDADE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178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7D967AF-F613-415A-B08F-D00B44236073}" type="datetimeFigureOut">
              <a:rPr lang="pt-BR" smtClean="0"/>
              <a:t>06/08/2020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E48A5-2525-4903-94AA-5D560CDADEF1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78934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F2507587-B2D8-46FF-A95A-888690341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 b="76667"/>
          <a:stretch/>
        </p:blipFill>
        <p:spPr>
          <a:xfrm>
            <a:off x="0" y="0"/>
            <a:ext cx="12191999" cy="3066757"/>
          </a:xfrm>
          <a:prstGeom prst="rect">
            <a:avLst/>
          </a:prstGeom>
        </p:spPr>
      </p:pic>
      <p:pic>
        <p:nvPicPr>
          <p:cNvPr id="7" name="Imagem 6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CAFB8E84-37FB-4802-A8DF-0E5DAED32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899" y="6003387"/>
            <a:ext cx="3717036" cy="73152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BE09F22E-6BA3-4134-96AA-2DE003E97571}"/>
              </a:ext>
            </a:extLst>
          </p:cNvPr>
          <p:cNvSpPr txBox="1"/>
          <p:nvPr/>
        </p:nvSpPr>
        <p:spPr>
          <a:xfrm>
            <a:off x="1399837" y="4081261"/>
            <a:ext cx="56833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Gustavo Araújo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Médico Intensivista e Cirurgião Cardiovascular</a:t>
            </a: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Coordenador das UTIs do Hospital Villa Lobo Rede D’or São Luiz</a:t>
            </a:r>
          </a:p>
        </p:txBody>
      </p:sp>
    </p:spTree>
    <p:extLst>
      <p:ext uri="{BB962C8B-B14F-4D97-AF65-F5344CB8AC3E}">
        <p14:creationId xmlns:p14="http://schemas.microsoft.com/office/powerpoint/2010/main" val="1849880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F2507587-B2D8-46FF-A95A-888690341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 b="76667"/>
          <a:stretch/>
        </p:blipFill>
        <p:spPr>
          <a:xfrm>
            <a:off x="0" y="0"/>
            <a:ext cx="7083185" cy="1200329"/>
          </a:xfrm>
          <a:prstGeom prst="rect">
            <a:avLst/>
          </a:prstGeom>
        </p:spPr>
      </p:pic>
      <p:pic>
        <p:nvPicPr>
          <p:cNvPr id="7" name="Imagem 6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CAFB8E84-37FB-4802-A8DF-0E5DAED32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121" y="6303553"/>
            <a:ext cx="2191813" cy="43135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63D3482-52EB-4C4A-92BD-1FC5BCF592C7}"/>
              </a:ext>
            </a:extLst>
          </p:cNvPr>
          <p:cNvSpPr txBox="1"/>
          <p:nvPr/>
        </p:nvSpPr>
        <p:spPr>
          <a:xfrm>
            <a:off x="1489835" y="1782395"/>
            <a:ext cx="79904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Familiares</a:t>
            </a:r>
          </a:p>
          <a:p>
            <a:r>
              <a:rPr lang="pt-BR" sz="2000" dirty="0"/>
              <a:t> </a:t>
            </a:r>
          </a:p>
          <a:p>
            <a:r>
              <a:rPr lang="pt-BR" sz="2000" dirty="0"/>
              <a:t>Proibição das visitas presenciais</a:t>
            </a:r>
          </a:p>
          <a:p>
            <a:endParaRPr lang="pt-BR" sz="2000" dirty="0"/>
          </a:p>
          <a:p>
            <a:r>
              <a:rPr lang="pt-BR" sz="2000" dirty="0"/>
              <a:t>Contato familiar via telefone</a:t>
            </a:r>
          </a:p>
          <a:p>
            <a:endParaRPr lang="pt-BR" sz="2000" dirty="0"/>
          </a:p>
          <a:p>
            <a:r>
              <a:rPr lang="pt-BR" sz="2000" dirty="0"/>
              <a:t>Videochamada com pacientes mais idosos</a:t>
            </a:r>
          </a:p>
          <a:p>
            <a:endParaRPr lang="pt-BR" sz="2000" dirty="0"/>
          </a:p>
          <a:p>
            <a:r>
              <a:rPr lang="pt-BR" sz="2000" dirty="0"/>
              <a:t>Planejamento de visitas presenciais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000881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F2507587-B2D8-46FF-A95A-888690341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 b="76667"/>
          <a:stretch/>
        </p:blipFill>
        <p:spPr>
          <a:xfrm>
            <a:off x="0" y="0"/>
            <a:ext cx="7083185" cy="1200329"/>
          </a:xfrm>
          <a:prstGeom prst="rect">
            <a:avLst/>
          </a:prstGeom>
        </p:spPr>
      </p:pic>
      <p:pic>
        <p:nvPicPr>
          <p:cNvPr id="7" name="Imagem 6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CAFB8E84-37FB-4802-A8DF-0E5DAED32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121" y="6303553"/>
            <a:ext cx="2191813" cy="431353"/>
          </a:xfrm>
          <a:prstGeom prst="rect">
            <a:avLst/>
          </a:prstGeom>
        </p:spPr>
      </p:pic>
      <p:pic>
        <p:nvPicPr>
          <p:cNvPr id="2" name="Imagem 1" descr="Uma imagem contendo quarto de hospital, quarto, cena, cama&#10;&#10;Descrição gerada automaticamente">
            <a:extLst>
              <a:ext uri="{FF2B5EF4-FFF2-40B4-BE49-F238E27FC236}">
                <a16:creationId xmlns:a16="http://schemas.microsoft.com/office/drawing/2014/main" id="{D1DFAD5F-F811-433F-B930-11EE119D94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177" y="1513496"/>
            <a:ext cx="7717645" cy="434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89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F2507587-B2D8-46FF-A95A-888690341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 b="76667"/>
          <a:stretch/>
        </p:blipFill>
        <p:spPr>
          <a:xfrm>
            <a:off x="0" y="0"/>
            <a:ext cx="7083185" cy="1200329"/>
          </a:xfrm>
          <a:prstGeom prst="rect">
            <a:avLst/>
          </a:prstGeom>
        </p:spPr>
      </p:pic>
      <p:pic>
        <p:nvPicPr>
          <p:cNvPr id="7" name="Imagem 6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CAFB8E84-37FB-4802-A8DF-0E5DAED32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121" y="6303553"/>
            <a:ext cx="2191813" cy="43135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63D3482-52EB-4C4A-92BD-1FC5BCF592C7}"/>
              </a:ext>
            </a:extLst>
          </p:cNvPr>
          <p:cNvSpPr txBox="1"/>
          <p:nvPr/>
        </p:nvSpPr>
        <p:spPr>
          <a:xfrm>
            <a:off x="1431777" y="1607960"/>
            <a:ext cx="88007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37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Pacientes</a:t>
            </a:r>
          </a:p>
          <a:p>
            <a:r>
              <a:rPr lang="pt-BR" sz="2000" dirty="0"/>
              <a:t> </a:t>
            </a:r>
          </a:p>
          <a:p>
            <a:r>
              <a:rPr lang="pt-BR" sz="2000" dirty="0"/>
              <a:t>Cuidados baseados em evidências científicas      Melhores desfechos</a:t>
            </a:r>
          </a:p>
          <a:p>
            <a:endParaRPr lang="pt-BR" sz="2000" dirty="0"/>
          </a:p>
          <a:p>
            <a:r>
              <a:rPr lang="pt-BR" sz="2000" dirty="0"/>
              <a:t>Crachá humanizado</a:t>
            </a:r>
          </a:p>
          <a:p>
            <a:endParaRPr lang="pt-BR" sz="2000" dirty="0"/>
          </a:p>
          <a:p>
            <a:r>
              <a:rPr lang="pt-BR" sz="2000" dirty="0"/>
              <a:t>Liberado manter o celular durante a internação</a:t>
            </a:r>
          </a:p>
          <a:p>
            <a:endParaRPr lang="pt-BR" sz="2000" dirty="0"/>
          </a:p>
          <a:p>
            <a:r>
              <a:rPr lang="pt-BR" sz="2000" dirty="0"/>
              <a:t>Desperte a criança que existe em você</a:t>
            </a:r>
          </a:p>
          <a:p>
            <a:endParaRPr lang="pt-BR" sz="2000" dirty="0"/>
          </a:p>
          <a:p>
            <a:r>
              <a:rPr lang="pt-BR" sz="2000" dirty="0"/>
              <a:t>Mensagens de apoio junto a dieta</a:t>
            </a:r>
          </a:p>
          <a:p>
            <a:endParaRPr lang="pt-BR" sz="2000" dirty="0"/>
          </a:p>
          <a:p>
            <a:r>
              <a:rPr lang="pt-BR" sz="2000" dirty="0"/>
              <a:t>O que importa para você? </a:t>
            </a:r>
          </a:p>
          <a:p>
            <a:endParaRPr lang="pt-BR" sz="2000" dirty="0"/>
          </a:p>
        </p:txBody>
      </p:sp>
      <p:sp>
        <p:nvSpPr>
          <p:cNvPr id="3" name="Seta: para a Direita 2">
            <a:extLst>
              <a:ext uri="{FF2B5EF4-FFF2-40B4-BE49-F238E27FC236}">
                <a16:creationId xmlns:a16="http://schemas.microsoft.com/office/drawing/2014/main" id="{3F3F81A4-32B3-4401-A6FC-D7D5697C25DA}"/>
              </a:ext>
            </a:extLst>
          </p:cNvPr>
          <p:cNvSpPr/>
          <p:nvPr/>
        </p:nvSpPr>
        <p:spPr>
          <a:xfrm>
            <a:off x="7300240" y="2522812"/>
            <a:ext cx="225083" cy="126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6504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F2507587-B2D8-46FF-A95A-888690341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 b="76667"/>
          <a:stretch/>
        </p:blipFill>
        <p:spPr>
          <a:xfrm>
            <a:off x="0" y="0"/>
            <a:ext cx="7083185" cy="1200329"/>
          </a:xfrm>
          <a:prstGeom prst="rect">
            <a:avLst/>
          </a:prstGeom>
        </p:spPr>
      </p:pic>
      <p:pic>
        <p:nvPicPr>
          <p:cNvPr id="7" name="Imagem 6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CAFB8E84-37FB-4802-A8DF-0E5DAED32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121" y="6303553"/>
            <a:ext cx="2191813" cy="431353"/>
          </a:xfrm>
          <a:prstGeom prst="rect">
            <a:avLst/>
          </a:prstGeom>
        </p:spPr>
      </p:pic>
      <p:pic>
        <p:nvPicPr>
          <p:cNvPr id="6" name="Imagem 5" descr="Uma imagem contendo no interior, coberto, muitos, mesa&#10;&#10;Descrição gerada automaticamente">
            <a:extLst>
              <a:ext uri="{FF2B5EF4-FFF2-40B4-BE49-F238E27FC236}">
                <a16:creationId xmlns:a16="http://schemas.microsoft.com/office/drawing/2014/main" id="{7633F19B-F98A-4303-8625-2E0698A6BA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084">
            <a:off x="8212340" y="639456"/>
            <a:ext cx="3805579" cy="285418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BDF7B5A-007D-41B2-84DC-F70DE105CB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8886">
            <a:off x="6852077" y="636604"/>
            <a:ext cx="1672593" cy="223012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ED5BE7A-AFCE-4530-8342-494BBF9513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8" b="4279"/>
          <a:stretch/>
        </p:blipFill>
        <p:spPr>
          <a:xfrm>
            <a:off x="7040251" y="3137990"/>
            <a:ext cx="2592688" cy="372001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6D4437C-D653-4152-B8B2-758C253ABE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05" y="1860876"/>
            <a:ext cx="7034080" cy="382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555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F2507587-B2D8-46FF-A95A-888690341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 b="76667"/>
          <a:stretch/>
        </p:blipFill>
        <p:spPr>
          <a:xfrm>
            <a:off x="0" y="0"/>
            <a:ext cx="7083185" cy="1200329"/>
          </a:xfrm>
          <a:prstGeom prst="rect">
            <a:avLst/>
          </a:prstGeom>
        </p:spPr>
      </p:pic>
      <p:pic>
        <p:nvPicPr>
          <p:cNvPr id="7" name="Imagem 6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CAFB8E84-37FB-4802-A8DF-0E5DAED32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121" y="6303553"/>
            <a:ext cx="2191813" cy="431353"/>
          </a:xfrm>
          <a:prstGeom prst="rect">
            <a:avLst/>
          </a:prstGeom>
        </p:spPr>
      </p:pic>
      <p:pic>
        <p:nvPicPr>
          <p:cNvPr id="6" name="Imagem 5" descr="Uma imagem contendo comida&#10;&#10;Descrição gerada automaticamente">
            <a:extLst>
              <a:ext uri="{FF2B5EF4-FFF2-40B4-BE49-F238E27FC236}">
                <a16:creationId xmlns:a16="http://schemas.microsoft.com/office/drawing/2014/main" id="{5A4BFC18-DBA2-487A-B279-7D90B9AB9D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4591">
            <a:off x="5833717" y="2287826"/>
            <a:ext cx="3363917" cy="3810594"/>
          </a:xfrm>
          <a:prstGeom prst="rect">
            <a:avLst/>
          </a:prstGeom>
        </p:spPr>
      </p:pic>
      <p:pic>
        <p:nvPicPr>
          <p:cNvPr id="9" name="Imagem 8" descr="Uma imagem contendo texto, placar&#10;&#10;Descrição gerada automaticamente">
            <a:extLst>
              <a:ext uri="{FF2B5EF4-FFF2-40B4-BE49-F238E27FC236}">
                <a16:creationId xmlns:a16="http://schemas.microsoft.com/office/drawing/2014/main" id="{FE662AA0-55EE-4005-92D0-9613ABF08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8696">
            <a:off x="8984573" y="846390"/>
            <a:ext cx="2609275" cy="3679371"/>
          </a:xfrm>
          <a:prstGeom prst="rect">
            <a:avLst/>
          </a:prstGeom>
        </p:spPr>
      </p:pic>
      <p:pic>
        <p:nvPicPr>
          <p:cNvPr id="4" name="Imagem 3" descr="Uma imagem contendo bolo, mesa, display, comida&#10;&#10;Descrição gerada automaticamente">
            <a:extLst>
              <a:ext uri="{FF2B5EF4-FFF2-40B4-BE49-F238E27FC236}">
                <a16:creationId xmlns:a16="http://schemas.microsoft.com/office/drawing/2014/main" id="{494C619F-EF9C-472A-9027-86BB1C635C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8" t="977" r="11820"/>
          <a:stretch/>
        </p:blipFill>
        <p:spPr>
          <a:xfrm>
            <a:off x="0" y="1766475"/>
            <a:ext cx="6035040" cy="422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92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F2507587-B2D8-46FF-A95A-888690341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 b="76667"/>
          <a:stretch/>
        </p:blipFill>
        <p:spPr>
          <a:xfrm>
            <a:off x="0" y="0"/>
            <a:ext cx="7083185" cy="1200329"/>
          </a:xfrm>
          <a:prstGeom prst="rect">
            <a:avLst/>
          </a:prstGeom>
        </p:spPr>
      </p:pic>
      <p:pic>
        <p:nvPicPr>
          <p:cNvPr id="7" name="Imagem 6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CAFB8E84-37FB-4802-A8DF-0E5DAED32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121" y="6303553"/>
            <a:ext cx="2191813" cy="43135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5A8A62C-647B-4771-BA86-B9C2467BE8A5}"/>
              </a:ext>
            </a:extLst>
          </p:cNvPr>
          <p:cNvSpPr txBox="1"/>
          <p:nvPr/>
        </p:nvSpPr>
        <p:spPr>
          <a:xfrm>
            <a:off x="1111348" y="1674055"/>
            <a:ext cx="9650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Não estou internado, não tenho parentes no hospital!</a:t>
            </a:r>
          </a:p>
          <a:p>
            <a:r>
              <a:rPr lang="pt-BR" sz="2400" b="1" dirty="0"/>
              <a:t>E aí, como fica?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07C155-4EB8-47C6-A8A3-53B8F09650C0}"/>
              </a:ext>
            </a:extLst>
          </p:cNvPr>
          <p:cNvSpPr/>
          <p:nvPr/>
        </p:nvSpPr>
        <p:spPr>
          <a:xfrm rot="20793664">
            <a:off x="7610616" y="2517113"/>
            <a:ext cx="1556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Leia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944B1AD-2551-4A84-8B43-922F3B754665}"/>
              </a:ext>
            </a:extLst>
          </p:cNvPr>
          <p:cNvSpPr/>
          <p:nvPr/>
        </p:nvSpPr>
        <p:spPr>
          <a:xfrm>
            <a:off x="817910" y="2595218"/>
            <a:ext cx="37192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 informe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22F4F7E-2F38-41F9-BF24-F12B4E8CB5B1}"/>
              </a:ext>
            </a:extLst>
          </p:cNvPr>
          <p:cNvSpPr/>
          <p:nvPr/>
        </p:nvSpPr>
        <p:spPr>
          <a:xfrm>
            <a:off x="4023071" y="3193215"/>
            <a:ext cx="695895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Faça atividades físicas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BCC1590-AFC9-42DB-8CDA-8FE1EC015172}"/>
              </a:ext>
            </a:extLst>
          </p:cNvPr>
          <p:cNvSpPr/>
          <p:nvPr/>
        </p:nvSpPr>
        <p:spPr>
          <a:xfrm rot="20051149">
            <a:off x="1081768" y="4552717"/>
            <a:ext cx="412003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Ouça músicas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62431B9-F744-4C6F-BF73-A8D1D0456280}"/>
              </a:ext>
            </a:extLst>
          </p:cNvPr>
          <p:cNvSpPr/>
          <p:nvPr/>
        </p:nvSpPr>
        <p:spPr>
          <a:xfrm>
            <a:off x="4537198" y="2064931"/>
            <a:ext cx="33858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>
                <a:ln/>
                <a:solidFill>
                  <a:schemeClr val="accent3"/>
                </a:solidFill>
                <a:effectLst/>
              </a:rPr>
              <a:t>Converse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FBC2430-DF4E-4FE4-8094-2CEC5AAE7A30}"/>
              </a:ext>
            </a:extLst>
          </p:cNvPr>
          <p:cNvSpPr/>
          <p:nvPr/>
        </p:nvSpPr>
        <p:spPr>
          <a:xfrm>
            <a:off x="1009104" y="3486287"/>
            <a:ext cx="301396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66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Namore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7C09DA1C-6E96-4624-8149-AAF610D7D90D}"/>
              </a:ext>
            </a:extLst>
          </p:cNvPr>
          <p:cNvSpPr/>
          <p:nvPr/>
        </p:nvSpPr>
        <p:spPr>
          <a:xfrm rot="21190245">
            <a:off x="7461243" y="4072616"/>
            <a:ext cx="4564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Assista filmes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7A1CA22E-7F0D-40AD-9DFB-3EF59C693240}"/>
              </a:ext>
            </a:extLst>
          </p:cNvPr>
          <p:cNvSpPr/>
          <p:nvPr/>
        </p:nvSpPr>
        <p:spPr>
          <a:xfrm>
            <a:off x="4962517" y="4034707"/>
            <a:ext cx="2266967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8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Mude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80A0EF16-2466-47E7-A93E-D2BEBF5BD9AD}"/>
              </a:ext>
            </a:extLst>
          </p:cNvPr>
          <p:cNvSpPr/>
          <p:nvPr/>
        </p:nvSpPr>
        <p:spPr>
          <a:xfrm>
            <a:off x="2809370" y="5137302"/>
            <a:ext cx="7305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Cuide das pessoas !!!</a:t>
            </a:r>
          </a:p>
        </p:txBody>
      </p:sp>
    </p:spTree>
    <p:extLst>
      <p:ext uri="{BB962C8B-B14F-4D97-AF65-F5344CB8AC3E}">
        <p14:creationId xmlns:p14="http://schemas.microsoft.com/office/powerpoint/2010/main" val="204538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6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3" tmFilter="0, 0; 0.125,0.2665; 0.25,0.4; 0.375,0.465; 0.5,0.5;  0.625,0.535; 0.75,0.6; 0.875,0.7335; 1,1">
                                          <p:stCondLst>
                                            <p:cond delay="13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" tmFilter="0, 0; 0.125,0.2665; 0.25,0.4; 0.375,0.465; 0.5,0.5;  0.625,0.535; 0.75,0.6; 0.875,0.7335; 1,1">
                                          <p:stCondLst>
                                            <p:cond delay="26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5">
                                          <p:stCondLst>
                                            <p:cond delay="1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33" decel="50000">
                                          <p:stCondLst>
                                            <p:cond delay="1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5">
                                          <p:stCondLst>
                                            <p:cond delay="2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33" decel="50000">
                                          <p:stCondLst>
                                            <p:cond delay="2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5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33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5">
                                          <p:stCondLst>
                                            <p:cond delay="3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33" decel="50000">
                                          <p:stCondLst>
                                            <p:cond delay="36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F2507587-B2D8-46FF-A95A-888690341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 b="76667"/>
          <a:stretch/>
        </p:blipFill>
        <p:spPr>
          <a:xfrm>
            <a:off x="0" y="0"/>
            <a:ext cx="7083185" cy="1200329"/>
          </a:xfrm>
          <a:prstGeom prst="rect">
            <a:avLst/>
          </a:prstGeom>
        </p:spPr>
      </p:pic>
      <p:pic>
        <p:nvPicPr>
          <p:cNvPr id="7" name="Imagem 6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CAFB8E84-37FB-4802-A8DF-0E5DAED32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121" y="6303553"/>
            <a:ext cx="2191813" cy="43135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CA55E4E-C2EE-4D23-AB07-ECEF3F533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715" y="2323385"/>
            <a:ext cx="10292569" cy="3133661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B25957-6BCA-4F21-B5E7-51FD25A6A645}"/>
              </a:ext>
            </a:extLst>
          </p:cNvPr>
          <p:cNvSpPr/>
          <p:nvPr/>
        </p:nvSpPr>
        <p:spPr>
          <a:xfrm>
            <a:off x="1276642" y="1400954"/>
            <a:ext cx="77941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0" cap="none" spc="0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Heal The World – Michael Jackson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43BC5A8-CEE8-4596-B678-878D2305EE53}"/>
              </a:ext>
            </a:extLst>
          </p:cNvPr>
          <p:cNvSpPr txBox="1"/>
          <p:nvPr/>
        </p:nvSpPr>
        <p:spPr>
          <a:xfrm>
            <a:off x="2514600" y="5794527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https://music.youtube.com/watch?v=cyCMuCFCkdk&amp;feature=share</a:t>
            </a:r>
          </a:p>
        </p:txBody>
      </p:sp>
    </p:spTree>
    <p:extLst>
      <p:ext uri="{BB962C8B-B14F-4D97-AF65-F5344CB8AC3E}">
        <p14:creationId xmlns:p14="http://schemas.microsoft.com/office/powerpoint/2010/main" val="172282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F2507587-B2D8-46FF-A95A-888690341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 b="76667"/>
          <a:stretch/>
        </p:blipFill>
        <p:spPr>
          <a:xfrm>
            <a:off x="0" y="0"/>
            <a:ext cx="7083185" cy="1200329"/>
          </a:xfrm>
          <a:prstGeom prst="rect">
            <a:avLst/>
          </a:prstGeom>
        </p:spPr>
      </p:pic>
      <p:pic>
        <p:nvPicPr>
          <p:cNvPr id="7" name="Imagem 6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CAFB8E84-37FB-4802-A8DF-0E5DAED32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121" y="6303553"/>
            <a:ext cx="2191813" cy="43135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6CA2645-E623-4E7F-93B0-0271BEA26A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27" r="9579"/>
          <a:stretch/>
        </p:blipFill>
        <p:spPr>
          <a:xfrm>
            <a:off x="6728006" y="1441755"/>
            <a:ext cx="2659463" cy="2616772"/>
          </a:xfrm>
          <a:prstGeom prst="rect">
            <a:avLst/>
          </a:prstGeom>
        </p:spPr>
      </p:pic>
      <p:pic>
        <p:nvPicPr>
          <p:cNvPr id="10" name="Imagem 9" descr="Uma imagem contendo pessoa, mulher, vestindo, verde&#10;&#10;Descrição gerada automaticamente">
            <a:extLst>
              <a:ext uri="{FF2B5EF4-FFF2-40B4-BE49-F238E27FC236}">
                <a16:creationId xmlns:a16="http://schemas.microsoft.com/office/drawing/2014/main" id="{446AD510-3EE1-4A46-B7D8-00C777EEB1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08" y="1382149"/>
            <a:ext cx="4014568" cy="5352757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CAC77C91-DE08-479F-AF7C-3EE90B7ACC93}"/>
              </a:ext>
            </a:extLst>
          </p:cNvPr>
          <p:cNvSpPr/>
          <p:nvPr/>
        </p:nvSpPr>
        <p:spPr>
          <a:xfrm>
            <a:off x="5813253" y="4389455"/>
            <a:ext cx="3676007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Obrigado!</a:t>
            </a:r>
          </a:p>
        </p:txBody>
      </p:sp>
    </p:spTree>
    <p:extLst>
      <p:ext uri="{BB962C8B-B14F-4D97-AF65-F5344CB8AC3E}">
        <p14:creationId xmlns:p14="http://schemas.microsoft.com/office/powerpoint/2010/main" val="173341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F2507587-B2D8-46FF-A95A-888690341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 b="76667"/>
          <a:stretch/>
        </p:blipFill>
        <p:spPr>
          <a:xfrm>
            <a:off x="0" y="0"/>
            <a:ext cx="7083185" cy="1200329"/>
          </a:xfrm>
          <a:prstGeom prst="rect">
            <a:avLst/>
          </a:prstGeom>
        </p:spPr>
      </p:pic>
      <p:pic>
        <p:nvPicPr>
          <p:cNvPr id="7" name="Imagem 6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CAFB8E84-37FB-4802-A8DF-0E5DAED32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121" y="6303553"/>
            <a:ext cx="2191813" cy="43135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5ADE57F-84A9-46B6-8641-5DF0EB94F1F1}"/>
              </a:ext>
            </a:extLst>
          </p:cNvPr>
          <p:cNvSpPr txBox="1"/>
          <p:nvPr/>
        </p:nvSpPr>
        <p:spPr>
          <a:xfrm>
            <a:off x="595087" y="1872343"/>
            <a:ext cx="6382488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Mais de 18 milhões de pessoas contaminadas em todo mundo;</a:t>
            </a:r>
          </a:p>
          <a:p>
            <a:pPr marL="285750" indent="-2857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Nos EUA já matou mais pessoas do que americanos mortos na I Guerra Mundial, na Guerra da Coréia, do Iraque e Afeganistão juntas;</a:t>
            </a:r>
          </a:p>
          <a:p>
            <a:pPr marL="285750" indent="-2857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Mais de 2,8 milhões de contaminados no Brasil;</a:t>
            </a:r>
          </a:p>
          <a:p>
            <a:pPr marL="285750" indent="-2857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torno de 96,4 mil mortes pela Covid 19 no país;</a:t>
            </a:r>
          </a:p>
          <a:p>
            <a:pPr marL="285750" indent="-2857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82.356 pessoas perderam a vida no Brasil em 2019 por acidentes e assassinatos;</a:t>
            </a:r>
          </a:p>
          <a:p>
            <a:pPr marL="285750" indent="-2857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Infarto Agudo do Miocárdio matou 116 mil em 2019;</a:t>
            </a:r>
          </a:p>
          <a:p>
            <a:pPr marL="285750" indent="-285750"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35,9 pessoas contaminadas e 0,8 mortes por minuto.</a:t>
            </a:r>
          </a:p>
        </p:txBody>
      </p:sp>
      <p:pic>
        <p:nvPicPr>
          <p:cNvPr id="8" name="Imagem 7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8261B4ED-86E0-45D9-8C02-03D8A8A3BB2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85" y="1872343"/>
            <a:ext cx="4880765" cy="368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8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F2507587-B2D8-46FF-A95A-888690341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 b="76667"/>
          <a:stretch/>
        </p:blipFill>
        <p:spPr>
          <a:xfrm>
            <a:off x="0" y="0"/>
            <a:ext cx="7083185" cy="1200329"/>
          </a:xfrm>
          <a:prstGeom prst="rect">
            <a:avLst/>
          </a:prstGeom>
        </p:spPr>
      </p:pic>
      <p:pic>
        <p:nvPicPr>
          <p:cNvPr id="7" name="Imagem 6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CAFB8E84-37FB-4802-A8DF-0E5DAED32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121" y="6303553"/>
            <a:ext cx="2191813" cy="43135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C087838-10F7-4ADA-BD71-E635AC73A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0" t="8369" r="49608" b="4648"/>
          <a:stretch/>
        </p:blipFill>
        <p:spPr bwMode="auto">
          <a:xfrm>
            <a:off x="4906925" y="1492174"/>
            <a:ext cx="865974" cy="492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BF04CA4-8A48-4824-A3EA-EA81F59E64F0}"/>
              </a:ext>
            </a:extLst>
          </p:cNvPr>
          <p:cNvSpPr txBox="1"/>
          <p:nvPr/>
        </p:nvSpPr>
        <p:spPr>
          <a:xfrm>
            <a:off x="5893027" y="1761592"/>
            <a:ext cx="540668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1200" b="1" i="0" dirty="0">
                <a:effectLst/>
                <a:latin typeface="FolhaGrafico"/>
              </a:rPr>
              <a:t>2013-2016</a:t>
            </a:r>
          </a:p>
          <a:p>
            <a:pPr algn="l" fontAlgn="base"/>
            <a:r>
              <a:rPr lang="pt-BR" sz="1200" b="0" i="0" dirty="0">
                <a:effectLst/>
                <a:latin typeface="FolhaGrafico"/>
              </a:rPr>
              <a:t>Ebola leva à morte de mais de 11 mil pessoas na África Ocidental</a:t>
            </a:r>
          </a:p>
          <a:p>
            <a:pPr algn="l" fontAlgn="base"/>
            <a:endParaRPr lang="pt-BR" sz="1200" dirty="0">
              <a:latin typeface="FolhaGrafico"/>
            </a:endParaRPr>
          </a:p>
          <a:p>
            <a:pPr algn="l" fontAlgn="base"/>
            <a:endParaRPr lang="pt-BR" sz="1200" b="0" i="0" dirty="0">
              <a:effectLst/>
              <a:latin typeface="FolhaGrafico"/>
            </a:endParaRPr>
          </a:p>
          <a:p>
            <a:pPr algn="l" fontAlgn="base"/>
            <a:r>
              <a:rPr lang="pt-BR" sz="1200" b="1" i="0" dirty="0">
                <a:effectLst/>
                <a:latin typeface="FolhaGrafico"/>
              </a:rPr>
              <a:t>2009</a:t>
            </a:r>
          </a:p>
          <a:p>
            <a:pPr algn="l" fontAlgn="base"/>
            <a:r>
              <a:rPr lang="pt-BR" sz="1200" b="0" i="0" dirty="0">
                <a:effectLst/>
                <a:latin typeface="FolhaGrafico"/>
              </a:rPr>
              <a:t>H1N1: cerca de 18 mil mortos em um período maior, entre 2009 e 2010, segundo balanço da OMS (Organização Mundial da Saúde) que leva em conta as mortes pela doença relacionadas a casos confirmados por exame. O número, contudo, deve ser maior, entre 151 mil e 575 mil, segundo estimativas do CDC (Centro de Controle e Prevenção de Doenças), dos EUA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E0CB914-D287-4068-AD4F-2E9C28AF3977}"/>
              </a:ext>
            </a:extLst>
          </p:cNvPr>
          <p:cNvSpPr txBox="1"/>
          <p:nvPr/>
        </p:nvSpPr>
        <p:spPr>
          <a:xfrm>
            <a:off x="5015724" y="1425898"/>
            <a:ext cx="5486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bg1"/>
                </a:solidFill>
              </a:rPr>
              <a:t>10 mil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F797C97-D263-4592-A845-307F4B95A614}"/>
              </a:ext>
            </a:extLst>
          </p:cNvPr>
          <p:cNvSpPr txBox="1"/>
          <p:nvPr/>
        </p:nvSpPr>
        <p:spPr>
          <a:xfrm>
            <a:off x="5001362" y="1634634"/>
            <a:ext cx="6514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bg1"/>
                </a:solidFill>
              </a:rPr>
              <a:t>100 mil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F421763-BBCB-4FF6-BD2D-7E5DF892BB01}"/>
              </a:ext>
            </a:extLst>
          </p:cNvPr>
          <p:cNvSpPr txBox="1"/>
          <p:nvPr/>
        </p:nvSpPr>
        <p:spPr>
          <a:xfrm>
            <a:off x="4894079" y="2851919"/>
            <a:ext cx="86597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bg1"/>
                </a:solidFill>
              </a:rPr>
              <a:t>Centenas de milhares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27344E9-6E59-4F92-A547-EFCE19CAC4E6}"/>
              </a:ext>
            </a:extLst>
          </p:cNvPr>
          <p:cNvSpPr txBox="1"/>
          <p:nvPr/>
        </p:nvSpPr>
        <p:spPr>
          <a:xfrm>
            <a:off x="4868387" y="4027543"/>
            <a:ext cx="8659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bg1"/>
                </a:solidFill>
              </a:rPr>
              <a:t>30 milhões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141F3EC-BE26-4484-B144-71DE1EE93144}"/>
              </a:ext>
            </a:extLst>
          </p:cNvPr>
          <p:cNvSpPr txBox="1"/>
          <p:nvPr/>
        </p:nvSpPr>
        <p:spPr>
          <a:xfrm>
            <a:off x="4881232" y="4281304"/>
            <a:ext cx="8659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bg1"/>
                </a:solidFill>
              </a:rPr>
              <a:t>50 milhões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71434C8-B103-4928-A8A6-BA356D5ED292}"/>
              </a:ext>
            </a:extLst>
          </p:cNvPr>
          <p:cNvSpPr txBox="1"/>
          <p:nvPr/>
        </p:nvSpPr>
        <p:spPr>
          <a:xfrm>
            <a:off x="4868386" y="5111910"/>
            <a:ext cx="8659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bg1"/>
                </a:solidFill>
              </a:rPr>
              <a:t>75 milhões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1289D85-CAD7-415A-AB49-1C8D26B98ED7}"/>
              </a:ext>
            </a:extLst>
          </p:cNvPr>
          <p:cNvSpPr txBox="1"/>
          <p:nvPr/>
        </p:nvSpPr>
        <p:spPr>
          <a:xfrm>
            <a:off x="4868386" y="6036640"/>
            <a:ext cx="9989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chemeClr val="bg1"/>
                </a:solidFill>
              </a:rPr>
              <a:t>200 milhões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9FA197A-04ED-4B4E-A046-3E8752504937}"/>
              </a:ext>
            </a:extLst>
          </p:cNvPr>
          <p:cNvSpPr txBox="1"/>
          <p:nvPr/>
        </p:nvSpPr>
        <p:spPr>
          <a:xfrm>
            <a:off x="875292" y="3900740"/>
            <a:ext cx="3993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pt-BR" sz="1200" b="1" i="0" dirty="0">
                <a:effectLst/>
                <a:latin typeface="FolhaGrafico"/>
              </a:rPr>
              <a:t>Dos anos 1960</a:t>
            </a:r>
          </a:p>
          <a:p>
            <a:pPr algn="r" fontAlgn="base"/>
            <a:r>
              <a:rPr lang="pt-BR" sz="1200" b="1" i="0" dirty="0">
                <a:effectLst/>
                <a:latin typeface="FolhaGrafico"/>
              </a:rPr>
              <a:t>ao presente</a:t>
            </a:r>
          </a:p>
          <a:p>
            <a:pPr algn="r" fontAlgn="base"/>
            <a:r>
              <a:rPr lang="pt-BR" sz="1200" b="0" i="0" dirty="0">
                <a:effectLst/>
                <a:latin typeface="FolhaGrafico"/>
              </a:rPr>
              <a:t>Aids se espalha pelo mundo, matando cerca de 30 milhões de pessoas ao longo de várias décadas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4CFA198-D1C8-4303-ADE5-974B0ED6E296}"/>
              </a:ext>
            </a:extLst>
          </p:cNvPr>
          <p:cNvSpPr txBox="1"/>
          <p:nvPr/>
        </p:nvSpPr>
        <p:spPr>
          <a:xfrm>
            <a:off x="5867334" y="4371398"/>
            <a:ext cx="54066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1200" b="1" i="0" dirty="0">
                <a:effectLst/>
                <a:latin typeface="FolhaGrafico"/>
              </a:rPr>
              <a:t>541 d.C.</a:t>
            </a:r>
          </a:p>
          <a:p>
            <a:pPr algn="l" fontAlgn="base"/>
            <a:r>
              <a:rPr lang="pt-BR" sz="1200" b="0" i="0" dirty="0">
                <a:effectLst/>
                <a:latin typeface="FolhaGrafico"/>
              </a:rPr>
              <a:t>Peste de Justiniano (provavelmente peste bubônica) teria matado até 50 milhões de pessoas (40% da população da bacia do Mediterrâneo)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D44F5D7-5149-416A-B863-D5B3CEB173F4}"/>
              </a:ext>
            </a:extLst>
          </p:cNvPr>
          <p:cNvSpPr txBox="1"/>
          <p:nvPr/>
        </p:nvSpPr>
        <p:spPr>
          <a:xfrm>
            <a:off x="1162500" y="4922523"/>
            <a:ext cx="37058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pt-BR" sz="1200" b="1" i="0" dirty="0">
                <a:effectLst/>
                <a:latin typeface="FolhaGrafico"/>
              </a:rPr>
              <a:t>1918</a:t>
            </a:r>
          </a:p>
          <a:p>
            <a:pPr algn="r" fontAlgn="base"/>
            <a:r>
              <a:rPr lang="pt-BR" sz="1200" b="0" i="0" dirty="0">
                <a:effectLst/>
                <a:latin typeface="FolhaGrafico"/>
              </a:rPr>
              <a:t>Gripe Espanhola pode ter matado 75 milhões de</a:t>
            </a:r>
          </a:p>
          <a:p>
            <a:pPr algn="r" fontAlgn="base"/>
            <a:r>
              <a:rPr lang="pt-BR" sz="1200" b="0" i="0" dirty="0">
                <a:effectLst/>
                <a:latin typeface="FolhaGrafico"/>
              </a:rPr>
              <a:t>pessoas no mundo todo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3600794-63FD-4AEA-828D-A6D76CBF5CE5}"/>
              </a:ext>
            </a:extLst>
          </p:cNvPr>
          <p:cNvSpPr txBox="1"/>
          <p:nvPr/>
        </p:nvSpPr>
        <p:spPr>
          <a:xfrm>
            <a:off x="1188194" y="5875057"/>
            <a:ext cx="37058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pt-BR" sz="1200" b="1" i="0" dirty="0">
                <a:effectLst/>
                <a:latin typeface="FolhaGrafico"/>
              </a:rPr>
              <a:t>1492</a:t>
            </a:r>
          </a:p>
          <a:p>
            <a:pPr algn="r" fontAlgn="base"/>
            <a:r>
              <a:rPr lang="pt-BR" sz="1200" b="0" i="0" dirty="0">
                <a:effectLst/>
                <a:latin typeface="FolhaGrafico"/>
              </a:rPr>
              <a:t>Colombo chega às Américas; doenças infecciosas trazidas pelos europeus podem ter eliminado 90% ou mais da população indígena original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4496996F-9F08-4B6A-AF97-4C469E2D8B8E}"/>
              </a:ext>
            </a:extLst>
          </p:cNvPr>
          <p:cNvSpPr txBox="1"/>
          <p:nvPr/>
        </p:nvSpPr>
        <p:spPr>
          <a:xfrm>
            <a:off x="5867334" y="5841888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1200" b="1" i="0" dirty="0">
                <a:effectLst/>
                <a:latin typeface="FolhaGrafico"/>
              </a:rPr>
              <a:t>1346</a:t>
            </a:r>
          </a:p>
          <a:p>
            <a:pPr algn="l" fontAlgn="base"/>
            <a:r>
              <a:rPr lang="pt-BR" sz="1200" b="0" i="0" dirty="0">
                <a:effectLst/>
                <a:latin typeface="FolhaGrafico"/>
              </a:rPr>
              <a:t>Peste Negra: até 200 milhões dizimados na Europa, na Ásia e no norte da África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CB3703A-30ED-4828-A2F3-47CA3CC971F1}"/>
              </a:ext>
            </a:extLst>
          </p:cNvPr>
          <p:cNvSpPr txBox="1"/>
          <p:nvPr/>
        </p:nvSpPr>
        <p:spPr>
          <a:xfrm>
            <a:off x="875292" y="1915781"/>
            <a:ext cx="4018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pt-BR" sz="1200" b="1" i="0" dirty="0">
                <a:effectLst/>
                <a:latin typeface="FolhaGrafico"/>
              </a:rPr>
              <a:t>429 a.C.</a:t>
            </a:r>
          </a:p>
          <a:p>
            <a:pPr algn="r" fontAlgn="base"/>
            <a:r>
              <a:rPr lang="pt-BR" sz="1200" b="0" i="0" dirty="0">
                <a:effectLst/>
                <a:latin typeface="FolhaGrafico"/>
              </a:rPr>
              <a:t>Peste de Atenas (talvez uma forma de tifo) teria levado à morte de até 100 mil pessoas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4441B22-CD81-46B6-B64E-E915ACFAC9C1}"/>
              </a:ext>
            </a:extLst>
          </p:cNvPr>
          <p:cNvSpPr txBox="1"/>
          <p:nvPr/>
        </p:nvSpPr>
        <p:spPr>
          <a:xfrm>
            <a:off x="1188194" y="2731088"/>
            <a:ext cx="36930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pt-BR" sz="1200" b="1" i="0" dirty="0">
                <a:effectLst/>
                <a:latin typeface="FolhaGrafico"/>
              </a:rPr>
              <a:t>1665</a:t>
            </a:r>
          </a:p>
          <a:p>
            <a:pPr algn="r" fontAlgn="base"/>
            <a:r>
              <a:rPr lang="pt-BR" sz="1200" b="0" i="0" dirty="0">
                <a:effectLst/>
                <a:latin typeface="FolhaGrafico"/>
              </a:rPr>
              <a:t>Grande Praga de Londres: 100 mil mortos na capital inglesa</a:t>
            </a:r>
          </a:p>
        </p:txBody>
      </p:sp>
      <p:cxnSp>
        <p:nvCxnSpPr>
          <p:cNvPr id="36" name="Conector: Angulado 35">
            <a:extLst>
              <a:ext uri="{FF2B5EF4-FFF2-40B4-BE49-F238E27FC236}">
                <a16:creationId xmlns:a16="http://schemas.microsoft.com/office/drawing/2014/main" id="{C92ECBA9-D9DA-45D6-A034-8813E5562869}"/>
              </a:ext>
            </a:extLst>
          </p:cNvPr>
          <p:cNvCxnSpPr/>
          <p:nvPr/>
        </p:nvCxnSpPr>
        <p:spPr>
          <a:xfrm rot="16200000" flipH="1">
            <a:off x="5211907" y="1880992"/>
            <a:ext cx="927478" cy="434762"/>
          </a:xfrm>
          <a:prstGeom prst="bentConnector3">
            <a:avLst>
              <a:gd name="adj1" fmla="val -4604"/>
            </a:avLst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60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F2507587-B2D8-46FF-A95A-888690341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 b="76667"/>
          <a:stretch/>
        </p:blipFill>
        <p:spPr>
          <a:xfrm>
            <a:off x="0" y="0"/>
            <a:ext cx="7083185" cy="1200329"/>
          </a:xfrm>
          <a:prstGeom prst="rect">
            <a:avLst/>
          </a:prstGeom>
        </p:spPr>
      </p:pic>
      <p:pic>
        <p:nvPicPr>
          <p:cNvPr id="7" name="Imagem 6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CAFB8E84-37FB-4802-A8DF-0E5DAED32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121" y="6303553"/>
            <a:ext cx="2191813" cy="431353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0F2D1BE-167B-45B7-8304-6B14D54432DB}"/>
              </a:ext>
            </a:extLst>
          </p:cNvPr>
          <p:cNvSpPr/>
          <p:nvPr/>
        </p:nvSpPr>
        <p:spPr>
          <a:xfrm>
            <a:off x="703378" y="1898191"/>
            <a:ext cx="4820551" cy="73866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t-BR" sz="4200" b="1" dirty="0">
                <a:ln/>
                <a:solidFill>
                  <a:srgbClr val="7030A0"/>
                </a:solidFill>
              </a:rPr>
              <a:t>Isolamento Social</a:t>
            </a:r>
            <a:endParaRPr lang="pt-BR" sz="42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89A1D4A-DB53-48C9-93A6-A100AB9D533F}"/>
              </a:ext>
            </a:extLst>
          </p:cNvPr>
          <p:cNvSpPr/>
          <p:nvPr/>
        </p:nvSpPr>
        <p:spPr>
          <a:xfrm rot="233559">
            <a:off x="2007380" y="2721114"/>
            <a:ext cx="8177239" cy="6771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800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Fragilidade nas relações pessoais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953091F-630D-4DD4-92C7-5BAEF12F310C}"/>
              </a:ext>
            </a:extLst>
          </p:cNvPr>
          <p:cNvSpPr/>
          <p:nvPr/>
        </p:nvSpPr>
        <p:spPr>
          <a:xfrm>
            <a:off x="6311079" y="1544248"/>
            <a:ext cx="4493538" cy="7078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Enclausuramento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37CCF3C-CE3A-496C-A216-B76D2B9AA247}"/>
              </a:ext>
            </a:extLst>
          </p:cNvPr>
          <p:cNvSpPr/>
          <p:nvPr/>
        </p:nvSpPr>
        <p:spPr>
          <a:xfrm>
            <a:off x="236704" y="3701901"/>
            <a:ext cx="5859296" cy="646331"/>
          </a:xfrm>
          <a:prstGeom prst="rect">
            <a:avLst/>
          </a:prstGeom>
          <a:noFill/>
          <a:scene3d>
            <a:camera prst="isometricBottomDown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6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Redução no divertimento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DD2C218-3776-48F2-A655-287A9496C058}"/>
              </a:ext>
            </a:extLst>
          </p:cNvPr>
          <p:cNvSpPr/>
          <p:nvPr/>
        </p:nvSpPr>
        <p:spPr>
          <a:xfrm rot="12945710">
            <a:off x="7647898" y="3599914"/>
            <a:ext cx="45352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2Lef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5400" b="1" dirty="0">
                <a:ln/>
                <a:solidFill>
                  <a:srgbClr val="FF0000"/>
                </a:solidFill>
              </a:rPr>
              <a:t>Desemprego</a:t>
            </a:r>
            <a:endParaRPr lang="pt-BR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9A3D291-35CF-4AA7-83D6-2439F6B7B316}"/>
              </a:ext>
            </a:extLst>
          </p:cNvPr>
          <p:cNvSpPr/>
          <p:nvPr/>
        </p:nvSpPr>
        <p:spPr>
          <a:xfrm>
            <a:off x="2860455" y="4252908"/>
            <a:ext cx="57182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Mudança de planos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681BED70-506B-4586-80F2-C2874F22C6EE}"/>
              </a:ext>
            </a:extLst>
          </p:cNvPr>
          <p:cNvSpPr/>
          <p:nvPr/>
        </p:nvSpPr>
        <p:spPr>
          <a:xfrm>
            <a:off x="4931365" y="5022349"/>
            <a:ext cx="6320962" cy="923330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Perdas financeiras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5C38508-11C4-4263-AFFF-151E322CE6BD}"/>
              </a:ext>
            </a:extLst>
          </p:cNvPr>
          <p:cNvSpPr/>
          <p:nvPr/>
        </p:nvSpPr>
        <p:spPr>
          <a:xfrm rot="17826313">
            <a:off x="-901431" y="3502995"/>
            <a:ext cx="5817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Perdas familiares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B65681F9-BCA1-4F9E-A664-CBB52964E450}"/>
              </a:ext>
            </a:extLst>
          </p:cNvPr>
          <p:cNvSpPr/>
          <p:nvPr/>
        </p:nvSpPr>
        <p:spPr>
          <a:xfrm rot="931396">
            <a:off x="2473886" y="5339144"/>
            <a:ext cx="31983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0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 o r t e</a:t>
            </a:r>
          </a:p>
        </p:txBody>
      </p:sp>
    </p:spTree>
    <p:extLst>
      <p:ext uri="{BB962C8B-B14F-4D97-AF65-F5344CB8AC3E}">
        <p14:creationId xmlns:p14="http://schemas.microsoft.com/office/powerpoint/2010/main" val="6944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7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tmFilter="0, 0; 0.125,0.2665; 0.25,0.4; 0.375,0.465; 0.5,0.5;  0.625,0.535; 0.75,0.6; 0.875,0.7335; 1,1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" tmFilter="0, 0; 0.125,0.2665; 0.25,0.4; 0.375,0.465; 0.5,0.5;  0.625,0.535; 0.75,0.6; 0.875,0.7335; 1,1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" tmFilter="0, 0; 0.125,0.2665; 0.25,0.4; 0.375,0.465; 0.5,0.5;  0.625,0.535; 0.75,0.6; 0.875,0.7335; 1,1">
                                          <p:stCondLst>
                                            <p:cond delay="24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4">
                                          <p:stCondLst>
                                            <p:cond delay="9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25" decel="50000">
                                          <p:stCondLst>
                                            <p:cond delay="10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4">
                                          <p:stCondLst>
                                            <p:cond delay="19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25" decel="50000">
                                          <p:stCondLst>
                                            <p:cond delay="20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4">
                                          <p:stCondLst>
                                            <p:cond delay="2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25" decel="50000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4">
                                          <p:stCondLst>
                                            <p:cond delay="27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25" decel="50000">
                                          <p:stCondLst>
                                            <p:cond delay="2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F2507587-B2D8-46FF-A95A-888690341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 b="76667"/>
          <a:stretch/>
        </p:blipFill>
        <p:spPr>
          <a:xfrm>
            <a:off x="0" y="0"/>
            <a:ext cx="7083185" cy="1200329"/>
          </a:xfrm>
          <a:prstGeom prst="rect">
            <a:avLst/>
          </a:prstGeom>
        </p:spPr>
      </p:pic>
      <p:pic>
        <p:nvPicPr>
          <p:cNvPr id="7" name="Imagem 6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CAFB8E84-37FB-4802-A8DF-0E5DAED32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121" y="6303553"/>
            <a:ext cx="2191813" cy="43135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CFAE484-0A7F-4FB5-BDBC-7707B6A7784F}"/>
              </a:ext>
            </a:extLst>
          </p:cNvPr>
          <p:cNvSpPr txBox="1"/>
          <p:nvPr/>
        </p:nvSpPr>
        <p:spPr>
          <a:xfrm>
            <a:off x="6203852" y="1445400"/>
            <a:ext cx="5064370" cy="5170646"/>
          </a:xfrm>
          <a:prstGeom prst="rect">
            <a:avLst/>
          </a:prstGeom>
          <a:noFill/>
          <a:ln w="19050">
            <a:noFill/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 s i e d a d e</a:t>
            </a:r>
          </a:p>
          <a:p>
            <a:endParaRPr lang="pt-BR" sz="3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o e n ç a</a:t>
            </a:r>
          </a:p>
          <a:p>
            <a:endParaRPr lang="pt-BR" sz="3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a n s a ç o</a:t>
            </a:r>
          </a:p>
          <a:p>
            <a:endParaRPr lang="pt-BR" sz="3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r a q u e z a</a:t>
            </a:r>
          </a:p>
          <a:p>
            <a:endParaRPr lang="pt-BR" sz="3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3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 o l i d ã 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5EB73C8-0D7B-4DEA-99E3-3686B13B817A}"/>
              </a:ext>
            </a:extLst>
          </p:cNvPr>
          <p:cNvSpPr txBox="1"/>
          <p:nvPr/>
        </p:nvSpPr>
        <p:spPr>
          <a:xfrm>
            <a:off x="811237" y="1200329"/>
            <a:ext cx="5064370" cy="480131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M e d o</a:t>
            </a:r>
          </a:p>
          <a:p>
            <a:endParaRPr lang="pt-BR" sz="3400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anose="02010803020104030203" pitchFamily="2" charset="-79"/>
            </a:endParaRPr>
          </a:p>
          <a:p>
            <a:r>
              <a:rPr lang="pt-BR" sz="3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A n g ú s t i a</a:t>
            </a:r>
          </a:p>
          <a:p>
            <a:endParaRPr lang="pt-BR" sz="3400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anose="02010803020104030203" pitchFamily="2" charset="-79"/>
            </a:endParaRPr>
          </a:p>
          <a:p>
            <a:r>
              <a:rPr lang="pt-BR" sz="3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P e r d a s</a:t>
            </a:r>
          </a:p>
          <a:p>
            <a:endParaRPr lang="pt-BR" sz="3400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anose="02010803020104030203" pitchFamily="2" charset="-79"/>
            </a:endParaRPr>
          </a:p>
          <a:p>
            <a:r>
              <a:rPr lang="pt-BR" sz="3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S a u d a d e s</a:t>
            </a:r>
          </a:p>
          <a:p>
            <a:endParaRPr lang="pt-BR" sz="3400" b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haroni" panose="02010803020104030203" pitchFamily="2" charset="-79"/>
            </a:endParaRPr>
          </a:p>
          <a:p>
            <a:r>
              <a:rPr lang="pt-BR" sz="3400" b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haroni" panose="02010803020104030203" pitchFamily="2" charset="-79"/>
              </a:rPr>
              <a:t>T r i s t e z a</a:t>
            </a:r>
          </a:p>
        </p:txBody>
      </p:sp>
    </p:spTree>
    <p:extLst>
      <p:ext uri="{BB962C8B-B14F-4D97-AF65-F5344CB8AC3E}">
        <p14:creationId xmlns:p14="http://schemas.microsoft.com/office/powerpoint/2010/main" val="201046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F2507587-B2D8-46FF-A95A-888690341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 b="76667"/>
          <a:stretch/>
        </p:blipFill>
        <p:spPr>
          <a:xfrm>
            <a:off x="0" y="0"/>
            <a:ext cx="7083185" cy="1200329"/>
          </a:xfrm>
          <a:prstGeom prst="rect">
            <a:avLst/>
          </a:prstGeom>
        </p:spPr>
      </p:pic>
      <p:pic>
        <p:nvPicPr>
          <p:cNvPr id="7" name="Imagem 6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CAFB8E84-37FB-4802-A8DF-0E5DAED32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121" y="6303553"/>
            <a:ext cx="2191813" cy="43135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E334AC6-697B-468F-A0D3-49513ABE07BB}"/>
              </a:ext>
            </a:extLst>
          </p:cNvPr>
          <p:cNvSpPr txBox="1"/>
          <p:nvPr/>
        </p:nvSpPr>
        <p:spPr>
          <a:xfrm>
            <a:off x="2916701" y="2082020"/>
            <a:ext cx="635859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</a:rPr>
              <a:t>O SER HUMANO É UM SER BIO-PSICO-SOCIO-ESPIRITUAL E A SAÚDE MENTAL DEPENDE DO EQUILÍBRIO DE TODAS  ESSAS DIMENSÕES.</a:t>
            </a:r>
          </a:p>
          <a:p>
            <a:endParaRPr lang="pt-BR" dirty="0"/>
          </a:p>
          <a:p>
            <a:pPr algn="ctr"/>
            <a:r>
              <a:rPr lang="pt-BR" sz="26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SAÚDE: UM ESTADO DE COMPLETO BEM-ESTAR FÍSICO, MENTAL E SOCIAL E NÃO APENAS A AUSÊNCIA DE DOENÇA OU ENFERMIDADE</a:t>
            </a:r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pt-BR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(OMS)</a:t>
            </a:r>
          </a:p>
        </p:txBody>
      </p:sp>
    </p:spTree>
    <p:extLst>
      <p:ext uri="{BB962C8B-B14F-4D97-AF65-F5344CB8AC3E}">
        <p14:creationId xmlns:p14="http://schemas.microsoft.com/office/powerpoint/2010/main" val="3136406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F2507587-B2D8-46FF-A95A-888690341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 b="76667"/>
          <a:stretch/>
        </p:blipFill>
        <p:spPr>
          <a:xfrm>
            <a:off x="0" y="0"/>
            <a:ext cx="7083185" cy="1200329"/>
          </a:xfrm>
          <a:prstGeom prst="rect">
            <a:avLst/>
          </a:prstGeom>
        </p:spPr>
      </p:pic>
      <p:pic>
        <p:nvPicPr>
          <p:cNvPr id="7" name="Imagem 6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CAFB8E84-37FB-4802-A8DF-0E5DAED32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121" y="6303553"/>
            <a:ext cx="2191813" cy="43135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63D3482-52EB-4C4A-92BD-1FC5BCF592C7}"/>
              </a:ext>
            </a:extLst>
          </p:cNvPr>
          <p:cNvSpPr txBox="1"/>
          <p:nvPr/>
        </p:nvSpPr>
        <p:spPr>
          <a:xfrm>
            <a:off x="1533378" y="1927274"/>
            <a:ext cx="79904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600" dirty="0"/>
              <a:t>Equipe Assistencial</a:t>
            </a:r>
          </a:p>
          <a:p>
            <a:endParaRPr lang="pt-BR" sz="3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600" dirty="0"/>
              <a:t>Familiares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pt-BR" sz="3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3600" dirty="0"/>
              <a:t>Pacientes</a:t>
            </a:r>
          </a:p>
        </p:txBody>
      </p:sp>
    </p:spTree>
    <p:extLst>
      <p:ext uri="{BB962C8B-B14F-4D97-AF65-F5344CB8AC3E}">
        <p14:creationId xmlns:p14="http://schemas.microsoft.com/office/powerpoint/2010/main" val="4272434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F2507587-B2D8-46FF-A95A-888690341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 b="76667"/>
          <a:stretch/>
        </p:blipFill>
        <p:spPr>
          <a:xfrm>
            <a:off x="0" y="0"/>
            <a:ext cx="7083185" cy="1200329"/>
          </a:xfrm>
          <a:prstGeom prst="rect">
            <a:avLst/>
          </a:prstGeom>
        </p:spPr>
      </p:pic>
      <p:pic>
        <p:nvPicPr>
          <p:cNvPr id="7" name="Imagem 6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CAFB8E84-37FB-4802-A8DF-0E5DAED32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121" y="6303553"/>
            <a:ext cx="2191813" cy="431353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63D3482-52EB-4C4A-92BD-1FC5BCF592C7}"/>
              </a:ext>
            </a:extLst>
          </p:cNvPr>
          <p:cNvSpPr txBox="1"/>
          <p:nvPr/>
        </p:nvSpPr>
        <p:spPr>
          <a:xfrm>
            <a:off x="1562406" y="1680531"/>
            <a:ext cx="799045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 Assistencial</a:t>
            </a:r>
          </a:p>
          <a:p>
            <a:r>
              <a:rPr lang="pt-BR" sz="2000" dirty="0"/>
              <a:t> </a:t>
            </a:r>
          </a:p>
          <a:p>
            <a:r>
              <a:rPr lang="pt-BR" sz="2000" dirty="0"/>
              <a:t>Assegurar condições adequadas de trabalho</a:t>
            </a:r>
          </a:p>
          <a:p>
            <a:endParaRPr lang="pt-BR" sz="2000" dirty="0"/>
          </a:p>
          <a:p>
            <a:r>
              <a:rPr lang="pt-BR" sz="2000" dirty="0"/>
              <a:t>Prover informações sobre a Covid 19</a:t>
            </a:r>
          </a:p>
          <a:p>
            <a:endParaRPr lang="pt-BR" sz="2000" dirty="0"/>
          </a:p>
          <a:p>
            <a:r>
              <a:rPr lang="pt-BR" sz="2000" dirty="0"/>
              <a:t>Criação de espaços e definir condutas de comportamento</a:t>
            </a:r>
          </a:p>
          <a:p>
            <a:endParaRPr lang="pt-BR" sz="2000" dirty="0"/>
          </a:p>
          <a:p>
            <a:r>
              <a:rPr lang="pt-BR" sz="2000" dirty="0"/>
              <a:t>Programa “Cuidando de quem cuida”</a:t>
            </a:r>
          </a:p>
          <a:p>
            <a:endParaRPr lang="pt-BR" sz="2000" dirty="0"/>
          </a:p>
          <a:p>
            <a:r>
              <a:rPr lang="pt-BR" sz="2000" dirty="0"/>
              <a:t>Certificados de reconhecimento – Elogio dos clientes</a:t>
            </a:r>
          </a:p>
          <a:p>
            <a:endParaRPr lang="pt-BR" sz="2000" dirty="0"/>
          </a:p>
          <a:p>
            <a:r>
              <a:rPr lang="pt-BR" sz="2000" dirty="0"/>
              <a:t>Concurso de fotografias</a:t>
            </a:r>
          </a:p>
        </p:txBody>
      </p:sp>
    </p:spTree>
    <p:extLst>
      <p:ext uri="{BB962C8B-B14F-4D97-AF65-F5344CB8AC3E}">
        <p14:creationId xmlns:p14="http://schemas.microsoft.com/office/powerpoint/2010/main" val="2166595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F2507587-B2D8-46FF-A95A-8886903415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" b="76667"/>
          <a:stretch/>
        </p:blipFill>
        <p:spPr>
          <a:xfrm>
            <a:off x="0" y="0"/>
            <a:ext cx="7083185" cy="1200329"/>
          </a:xfrm>
          <a:prstGeom prst="rect">
            <a:avLst/>
          </a:prstGeom>
        </p:spPr>
      </p:pic>
      <p:pic>
        <p:nvPicPr>
          <p:cNvPr id="7" name="Imagem 6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CAFB8E84-37FB-4802-A8DF-0E5DAED32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121" y="6303553"/>
            <a:ext cx="2191813" cy="431353"/>
          </a:xfrm>
          <a:prstGeom prst="rect">
            <a:avLst/>
          </a:prstGeom>
        </p:spPr>
      </p:pic>
      <p:pic>
        <p:nvPicPr>
          <p:cNvPr id="3" name="Imagem 2" descr="Uma imagem contendo pessoa, no interior, homem, foto&#10;&#10;Descrição gerada automaticamente">
            <a:extLst>
              <a:ext uri="{FF2B5EF4-FFF2-40B4-BE49-F238E27FC236}">
                <a16:creationId xmlns:a16="http://schemas.microsoft.com/office/drawing/2014/main" id="{CC3C610C-FF75-4CFD-8BF3-4957A6ED40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74" y="1465942"/>
            <a:ext cx="3275191" cy="4376057"/>
          </a:xfrm>
          <a:prstGeom prst="rect">
            <a:avLst/>
          </a:prstGeom>
        </p:spPr>
      </p:pic>
      <p:pic>
        <p:nvPicPr>
          <p:cNvPr id="6" name="Imagem 5" descr="Uma imagem contendo placar&#10;&#10;Descrição gerada automaticamente">
            <a:extLst>
              <a:ext uri="{FF2B5EF4-FFF2-40B4-BE49-F238E27FC236}">
                <a16:creationId xmlns:a16="http://schemas.microsoft.com/office/drawing/2014/main" id="{5C3E9342-9741-4B61-8DF7-5E2C07F2E8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015">
            <a:off x="3789137" y="1352382"/>
            <a:ext cx="2803898" cy="2807288"/>
          </a:xfrm>
          <a:prstGeom prst="rect">
            <a:avLst/>
          </a:prstGeom>
        </p:spPr>
      </p:pic>
      <p:pic>
        <p:nvPicPr>
          <p:cNvPr id="9" name="Imagem 8" descr="Pessoas em pé posando para foto&#10;&#10;Descrição gerada automaticamente">
            <a:extLst>
              <a:ext uri="{FF2B5EF4-FFF2-40B4-BE49-F238E27FC236}">
                <a16:creationId xmlns:a16="http://schemas.microsoft.com/office/drawing/2014/main" id="{98E8AF98-E50E-4305-832F-83C6D1A319D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5"/>
          <a:stretch/>
        </p:blipFill>
        <p:spPr>
          <a:xfrm rot="21334603">
            <a:off x="7628378" y="202295"/>
            <a:ext cx="2746571" cy="4347031"/>
          </a:xfrm>
          <a:prstGeom prst="rect">
            <a:avLst/>
          </a:prstGeom>
        </p:spPr>
      </p:pic>
      <p:pic>
        <p:nvPicPr>
          <p:cNvPr id="4" name="Imagem 3" descr="Texto preto sobre fundo branco&#10;&#10;Descrição gerada automaticamente">
            <a:extLst>
              <a:ext uri="{FF2B5EF4-FFF2-40B4-BE49-F238E27FC236}">
                <a16:creationId xmlns:a16="http://schemas.microsoft.com/office/drawing/2014/main" id="{36547750-9F8E-4B40-AEA2-3B824D66CF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" t="8783" r="4000" b="3590"/>
          <a:stretch/>
        </p:blipFill>
        <p:spPr>
          <a:xfrm rot="21068298">
            <a:off x="5899580" y="3153347"/>
            <a:ext cx="5785274" cy="317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11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590</TotalTime>
  <Words>653</Words>
  <Application>Microsoft Office PowerPoint</Application>
  <PresentationFormat>Widescreen</PresentationFormat>
  <Paragraphs>124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Arial</vt:lpstr>
      <vt:lpstr>Century Gothic</vt:lpstr>
      <vt:lpstr>FolhaGrafico</vt:lpstr>
      <vt:lpstr>Wingdings</vt:lpstr>
      <vt:lpstr>Wingdings 3</vt:lpstr>
      <vt:lpstr>Íon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HVL UTI 2 Administrativo 10</dc:creator>
  <cp:lastModifiedBy>Gustavo Araújo</cp:lastModifiedBy>
  <cp:revision>49</cp:revision>
  <dcterms:created xsi:type="dcterms:W3CDTF">2020-08-05T17:29:34Z</dcterms:created>
  <dcterms:modified xsi:type="dcterms:W3CDTF">2020-08-06T21:02:22Z</dcterms:modified>
</cp:coreProperties>
</file>