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06" r:id="rId5"/>
    <p:sldMasterId id="2147483761" r:id="rId6"/>
  </p:sldMasterIdLst>
  <p:notesMasterIdLst>
    <p:notesMasterId r:id="rId24"/>
  </p:notesMasterIdLst>
  <p:handoutMasterIdLst>
    <p:handoutMasterId r:id="rId25"/>
  </p:handoutMasterIdLst>
  <p:sldIdLst>
    <p:sldId id="2145705754" r:id="rId7"/>
    <p:sldId id="2145705705" r:id="rId8"/>
    <p:sldId id="2145705730" r:id="rId9"/>
    <p:sldId id="2145705738" r:id="rId10"/>
    <p:sldId id="2145705744" r:id="rId11"/>
    <p:sldId id="2145705743" r:id="rId12"/>
    <p:sldId id="2145705742" r:id="rId13"/>
    <p:sldId id="2145705710" r:id="rId14"/>
    <p:sldId id="2053842044" r:id="rId15"/>
    <p:sldId id="372" r:id="rId16"/>
    <p:sldId id="2142532393" r:id="rId17"/>
    <p:sldId id="2145705737" r:id="rId18"/>
    <p:sldId id="2053842043" r:id="rId19"/>
    <p:sldId id="2145705755" r:id="rId20"/>
    <p:sldId id="2145705756" r:id="rId21"/>
    <p:sldId id="2145705757" r:id="rId22"/>
    <p:sldId id="260" r:id="rId23"/>
  </p:sldIdLst>
  <p:sldSz cx="12192000" cy="6858000"/>
  <p:notesSz cx="7023100" cy="9309100"/>
  <p:custDataLst>
    <p:tags r:id="rId26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1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6/18/2021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1" y="8842029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‹nº›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1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rtl="0"/>
            <a:fld id="{7B9B1A6A-6BBE-4409-8C9E-DA0703379151}" type="datetimeFigureOut">
              <a:rPr lang="en-US" smtClean="0"/>
              <a:pPr rtl="0"/>
              <a:t>6/18/2021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11163" y="698500"/>
            <a:ext cx="6207125" cy="3490913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93062" y="4421823"/>
            <a:ext cx="6236976" cy="418909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1" y="8842029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rtl="0"/>
            <a:fld id="{3A94E69C-C28A-4BE6-BE89-71D8FB2035FD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A94E69C-C28A-4BE6-BE89-71D8FB2035FD}" type="slidenum">
              <a:rPr lang="en-US" smtClean="0"/>
              <a:pPr rtl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3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30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7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1</a:t>
            </a:r>
            <a:endParaRPr lang="en-GB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2</a:t>
            </a:r>
            <a:endParaRPr lang="en-GB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3</a:t>
            </a:r>
            <a:endParaRPr lang="en-GB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9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54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5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 rtlCol="0"/>
          <a:lstStyle>
            <a:lvl1pPr>
              <a:defRPr sz="1800"/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March 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1800" b="1">
                <a:solidFill>
                  <a:srgbClr val="FF0000"/>
                </a:solidFill>
              </a:rPr>
              <a:t>—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9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00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scination_10: Title +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xmlns="" id="{08EBD8B0-311D-4AB7-ABE1-8A67D00BC9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985" y="2708275"/>
            <a:ext cx="2519663" cy="3529013"/>
          </a:xfrm>
        </p:spPr>
        <p:txBody>
          <a:bodyPr rtlCol="0" anchor="t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DFFA9611-85BA-4959-91F3-F276279462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60107" y="2708275"/>
            <a:ext cx="2519663" cy="3529013"/>
          </a:xfrm>
        </p:spPr>
        <p:txBody>
          <a:bodyPr rtlCol="0" anchor="t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0F2CADBF-8104-4F08-BF7B-1091CC83A3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2229" y="2708275"/>
            <a:ext cx="2519663" cy="3529013"/>
          </a:xfrm>
        </p:spPr>
        <p:txBody>
          <a:bodyPr rtlCol="0" anchor="t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CB322BA7-057A-4F30-8C93-9F240B5793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64350" y="2708275"/>
            <a:ext cx="2519663" cy="3529013"/>
          </a:xfrm>
        </p:spPr>
        <p:txBody>
          <a:bodyPr rtlCol="0" anchor="t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209661C-7A32-45A7-88F7-97570267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91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0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 rtlCol="0"/>
          <a:lstStyle/>
          <a:p>
            <a:pPr rtl="0"/>
            <a:r>
              <a:rPr lang="pt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7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 rtlCol="0"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0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7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3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1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8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1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0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9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8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7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5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9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5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7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1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1</a:t>
            </a:r>
            <a:endParaRPr lang="en-GB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2</a:t>
            </a:r>
            <a:endParaRPr lang="en-GB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3</a:t>
            </a:r>
            <a:endParaRPr lang="en-GB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8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 rtlCol="0"/>
          <a:lstStyle>
            <a:lvl1pPr>
              <a:defRPr sz="18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1800" b="1">
                <a:solidFill>
                  <a:srgbClr val="FF0000"/>
                </a:solidFill>
              </a:rPr>
              <a:t>—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 rtlCol="0"/>
          <a:lstStyle>
            <a:lvl1pPr>
              <a:defRPr/>
            </a:lvl1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>
            <a:cxnSpLocks/>
          </p:cNvCxnSpPr>
          <p:nvPr userDrawn="1"/>
        </p:nvCxnSpPr>
        <p:spPr bwMode="gray">
          <a:xfrm>
            <a:off x="6095999" y="2388843"/>
            <a:ext cx="0" cy="276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 rtlCol="0"/>
          <a:lstStyle/>
          <a:p>
            <a:pPr rtl="0"/>
            <a:r>
              <a:rPr lang="pt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xmlns="" id="{26B94E95-6A25-4904-AFE3-195977ABC0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222A44F3-B762-46F9-ACA7-B2B9A6420892}"/>
              </a:ext>
            </a:extLst>
          </p:cNvPr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xmlns="" id="{18BA7AC6-D094-4D15-8328-63A04B5C6F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D1B85285-44C6-4CDF-9DD9-E67C2DC10BE6}"/>
              </a:ext>
            </a:extLst>
          </p:cNvPr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D55C871-7F50-43F7-86D7-A6211B0FAC09}"/>
              </a:ext>
            </a:extLst>
          </p:cNvPr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3205B91-010C-47BF-81E5-2C6E96AB6611}"/>
              </a:ext>
            </a:extLst>
          </p:cNvPr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DB294B8-11F3-4E8F-92E2-265D9BD750F4}"/>
              </a:ext>
            </a:extLst>
          </p:cNvPr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9CB7988-50DF-4EAF-BC8A-E04031F629CE}"/>
              </a:ext>
            </a:extLst>
          </p:cNvPr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9FBCE4B-882F-487C-84BF-4C8D53C7D6B4}"/>
              </a:ext>
            </a:extLst>
          </p:cNvPr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90431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2897645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2959784"/>
            <a:ext cx="9299991" cy="90431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5008334"/>
            <a:ext cx="9299991" cy="90431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95050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90431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2959784"/>
            <a:ext cx="1916766" cy="90431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5008334"/>
            <a:ext cx="1916766" cy="904310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503435F5-491D-4553-B17E-FB956FCBCBBC}"/>
              </a:ext>
            </a:extLst>
          </p:cNvPr>
          <p:cNvSpPr>
            <a:spLocks noGrp="1"/>
          </p:cNvSpPr>
          <p:nvPr>
            <p:ph sz="quarter" idx="29"/>
          </p:nvPr>
        </p:nvSpPr>
        <p:spPr bwMode="gray">
          <a:xfrm>
            <a:off x="2553273" y="3988372"/>
            <a:ext cx="9299991" cy="90431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B59B16F-4779-46CA-923E-A15821B3AC97}"/>
              </a:ext>
            </a:extLst>
          </p:cNvPr>
          <p:cNvSpPr>
            <a:spLocks noGrp="1"/>
          </p:cNvSpPr>
          <p:nvPr>
            <p:ph sz="quarter" idx="30"/>
          </p:nvPr>
        </p:nvSpPr>
        <p:spPr bwMode="gray">
          <a:xfrm>
            <a:off x="333264" y="3988372"/>
            <a:ext cx="1916766" cy="904310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837C483-EB87-4998-B77D-080D46610ABF}"/>
              </a:ext>
            </a:extLst>
          </p:cNvPr>
          <p:cNvCxnSpPr/>
          <p:nvPr userDrawn="1"/>
        </p:nvCxnSpPr>
        <p:spPr bwMode="gray">
          <a:xfrm>
            <a:off x="2554465" y="3926233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rtlCol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1</a:t>
            </a:r>
            <a:endParaRPr lang="en-GB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2</a:t>
            </a:r>
            <a:endParaRPr lang="en-GB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3</a:t>
            </a:r>
            <a:endParaRPr lang="en-GB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rtlCol="0"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 rtl="0"/>
            <a:r>
              <a:rPr lang="pt"/>
              <a:t>4</a:t>
            </a:r>
            <a:endParaRPr lang="en-GB"/>
          </a:p>
        </p:txBody>
      </p:sp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xmlns="" id="{07024B56-75F8-47DC-A217-683C1BDC6C64}"/>
              </a:ext>
            </a:extLst>
          </p:cNvPr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xmlns="" id="{3FADD552-DD17-40B4-BA7D-DDDE41EFD7FC}"/>
              </a:ext>
            </a:extLst>
          </p:cNvPr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13">
            <a:extLst>
              <a:ext uri="{FF2B5EF4-FFF2-40B4-BE49-F238E27FC236}">
                <a16:creationId xmlns:a16="http://schemas.microsoft.com/office/drawing/2014/main" xmlns="" id="{5523BA04-C2BA-405D-BC24-227CF72333F9}"/>
              </a:ext>
            </a:extLst>
          </p:cNvPr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xmlns="" id="{CB53CC5C-A050-42FD-ACCF-CC93E5938F7E}"/>
              </a:ext>
            </a:extLst>
          </p:cNvPr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pt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 rtlCol="0"/>
          <a:lstStyle>
            <a:lvl1pPr>
              <a:defRPr sz="1800"/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1800" b="1">
                <a:solidFill>
                  <a:srgbClr val="FF0000"/>
                </a:solidFill>
              </a:rPr>
              <a:t>—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056" y="1816571"/>
            <a:ext cx="11630729" cy="40968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57879" y="1120928"/>
            <a:ext cx="11649905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7879" y="637076"/>
            <a:ext cx="11649905" cy="410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0F7C878-2F48-47C1-A60E-F6C764D931DE}" type="datetime4">
              <a:rPr lang="en-US" smtClean="0"/>
              <a:t>June 18, 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85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9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 rtlCol="0"/>
          <a:lstStyle/>
          <a:p>
            <a:pPr rtl="0"/>
            <a:r>
              <a:rPr lang="pt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rtlCol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rtlCol="0" anchor="b"/>
          <a:lstStyle>
            <a:lvl1pPr>
              <a:defRPr sz="3200"/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163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9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3200" b="1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rtlCol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 rtlCol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 rtlCol="0"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33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9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3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1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49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0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9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 rtlCol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3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 rtlCol="0"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1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2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3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8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83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6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48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2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4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9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4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7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9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9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04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99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4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 rtlCol="0"/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 rtlCol="0"/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3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rtlCol="0"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2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01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rtlCol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64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rtlCol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rtlCol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52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49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rtlCol="0"/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rtlCol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rtlCol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 rtlCol="0"/>
          <a:lstStyle/>
          <a:p>
            <a:pPr rtl="0"/>
            <a:r>
              <a:rPr lang="pt"/>
              <a:t>March 4, 2021</a:t>
            </a: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 rtlCol="0"/>
          <a:lstStyle/>
          <a:p>
            <a:pPr lvl="8"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 rtlCol="0"/>
          <a:lstStyle/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 rtlCol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 rtl="0"/>
            <a:r>
              <a:rPr lang="pt"/>
              <a:t>Click to edit Master subtitle style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 rtlCol="0"/>
          <a:lstStyle>
            <a:lvl1pPr>
              <a:defRPr/>
            </a:lvl1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9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vmlDrawing" Target="../drawings/vmlDrawing1.v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image" Target="../media/image8.png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42" Type="http://schemas.openxmlformats.org/officeDocument/2006/relationships/slideLayout" Target="../slideLayouts/slideLayout150.xml"/><Relationship Id="rId47" Type="http://schemas.openxmlformats.org/officeDocument/2006/relationships/slideLayout" Target="../slideLayouts/slideLayout155.xml"/><Relationship Id="rId50" Type="http://schemas.openxmlformats.org/officeDocument/2006/relationships/slideLayout" Target="../slideLayouts/slideLayout158.xml"/><Relationship Id="rId55" Type="http://schemas.openxmlformats.org/officeDocument/2006/relationships/vmlDrawing" Target="../drawings/vmlDrawing2.v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40" Type="http://schemas.openxmlformats.org/officeDocument/2006/relationships/slideLayout" Target="../slideLayouts/slideLayout148.xml"/><Relationship Id="rId45" Type="http://schemas.openxmlformats.org/officeDocument/2006/relationships/slideLayout" Target="../slideLayouts/slideLayout153.xml"/><Relationship Id="rId53" Type="http://schemas.openxmlformats.org/officeDocument/2006/relationships/slideLayout" Target="../slideLayouts/slideLayout161.xml"/><Relationship Id="rId58" Type="http://schemas.openxmlformats.org/officeDocument/2006/relationships/oleObject" Target="../embeddings/oleObject2.bin"/><Relationship Id="rId5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51.xml"/><Relationship Id="rId48" Type="http://schemas.openxmlformats.org/officeDocument/2006/relationships/slideLayout" Target="../slideLayouts/slideLayout156.xml"/><Relationship Id="rId56" Type="http://schemas.openxmlformats.org/officeDocument/2006/relationships/tags" Target="../tags/tag4.xml"/><Relationship Id="rId8" Type="http://schemas.openxmlformats.org/officeDocument/2006/relationships/slideLayout" Target="../slideLayouts/slideLayout116.xml"/><Relationship Id="rId51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Relationship Id="rId46" Type="http://schemas.openxmlformats.org/officeDocument/2006/relationships/slideLayout" Target="../slideLayouts/slideLayout154.xml"/><Relationship Id="rId59" Type="http://schemas.openxmlformats.org/officeDocument/2006/relationships/image" Target="../media/image14.emf"/><Relationship Id="rId20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9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57.xml"/><Relationship Id="rId57" Type="http://schemas.openxmlformats.org/officeDocument/2006/relationships/tags" Target="../tags/tag5.xml"/><Relationship Id="rId10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9.xml"/><Relationship Id="rId44" Type="http://schemas.openxmlformats.org/officeDocument/2006/relationships/slideLayout" Target="../slideLayouts/slideLayout152.xml"/><Relationship Id="rId52" Type="http://schemas.openxmlformats.org/officeDocument/2006/relationships/slideLayout" Target="../slideLayouts/slideLayout160.xml"/><Relationship Id="rId60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132EDF2F-9D57-4472-957E-1BF2A308FE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7"/>
            </p:custDataLst>
            <p:extLst>
              <p:ext uri="{D42A27DB-BD31-4B8C-83A1-F6EECF244321}">
                <p14:modId xmlns:p14="http://schemas.microsoft.com/office/powerpoint/2010/main" val="748308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Slide" r:id="rId59" imgW="360" imgH="360" progId="TCLayout.ActiveDocument.1">
                  <p:embed/>
                </p:oleObj>
              </mc:Choice>
              <mc:Fallback>
                <p:oleObj name="think-cell Slide" r:id="rId59" imgW="360" imgH="360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xmlns="" id="{132EDF2F-9D57-4472-957E-1BF2A308F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6E585EB0-BCFD-4AF0-9491-56EC1D4B49C5}"/>
              </a:ext>
            </a:extLst>
          </p:cNvPr>
          <p:cNvSpPr/>
          <p:nvPr userDrawn="1">
            <p:custDataLst>
              <p:tags r:id="rId58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"/>
              <a:t>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2400" b="1">
                <a:solidFill>
                  <a:schemeClr val="bg2"/>
                </a:solidFill>
              </a:rPr>
              <a:t>—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  <p:sldLayoutId id="2147483815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r>
              <a:rPr lang="pt"/>
              <a:t>March 4,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2400" b="1">
                <a:solidFill>
                  <a:schemeClr val="bg2"/>
                </a:solidFill>
              </a:rPr>
              <a:t>—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1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  <p:sldLayoutId id="2147483755" r:id="rId49"/>
    <p:sldLayoutId id="2147483756" r:id="rId50"/>
    <p:sldLayoutId id="2147483757" r:id="rId51"/>
    <p:sldLayoutId id="2147483758" r:id="rId52"/>
    <p:sldLayoutId id="2147483759" r:id="rId53"/>
    <p:sldLayoutId id="2147483760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218">
          <p15:clr>
            <a:srgbClr val="F26B43"/>
          </p15:clr>
        </p15:guide>
        <p15:guide id="2" pos="7469">
          <p15:clr>
            <a:srgbClr val="F26B43"/>
          </p15:clr>
        </p15:guide>
        <p15:guide id="3" pos="212">
          <p15:clr>
            <a:srgbClr val="F26B43"/>
          </p15:clr>
        </p15:guide>
        <p15:guide id="4" orient="horz" pos="372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4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B87978F-1827-4B1B-A7A3-19B45E959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6"/>
            </p:custDataLst>
            <p:extLst>
              <p:ext uri="{D42A27DB-BD31-4B8C-83A1-F6EECF244321}">
                <p14:modId xmlns:p14="http://schemas.microsoft.com/office/powerpoint/2010/main" val="201400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think-cell Slide" r:id="rId58" imgW="347" imgH="348" progId="TCLayout.ActiveDocument.1">
                  <p:embed/>
                </p:oleObj>
              </mc:Choice>
              <mc:Fallback>
                <p:oleObj name="think-cell Slide" r:id="rId58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xmlns="" id="{4B87978F-1827-4B1B-A7A3-19B45E959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43806CD7-D506-4445-899C-1E46DBEE39F2}"/>
              </a:ext>
            </a:extLst>
          </p:cNvPr>
          <p:cNvSpPr/>
          <p:nvPr userDrawn="1">
            <p:custDataLst>
              <p:tags r:id="rId57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pt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pPr rtl="0"/>
            <a:r>
              <a:rPr lang="pt"/>
              <a:t>Slide </a:t>
            </a:r>
            <a:fld id="{619F89D8-7AE3-494A-97F3-03D680869632}" type="slidenum">
              <a:rPr lang="en-US" smtClean="0"/>
              <a:pPr rtl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sz="1800" dirty="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2400" b="1">
                <a:solidFill>
                  <a:schemeClr val="bg2"/>
                </a:solidFill>
              </a:rPr>
              <a:t>—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5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  <p:sldLayoutId id="2147483792" r:id="rId31"/>
    <p:sldLayoutId id="2147483793" r:id="rId32"/>
    <p:sldLayoutId id="2147483794" r:id="rId33"/>
    <p:sldLayoutId id="2147483795" r:id="rId34"/>
    <p:sldLayoutId id="2147483796" r:id="rId35"/>
    <p:sldLayoutId id="2147483797" r:id="rId36"/>
    <p:sldLayoutId id="2147483798" r:id="rId37"/>
    <p:sldLayoutId id="2147483799" r:id="rId38"/>
    <p:sldLayoutId id="2147483800" r:id="rId39"/>
    <p:sldLayoutId id="2147483801" r:id="rId40"/>
    <p:sldLayoutId id="2147483802" r:id="rId41"/>
    <p:sldLayoutId id="2147483803" r:id="rId42"/>
    <p:sldLayoutId id="2147483804" r:id="rId43"/>
    <p:sldLayoutId id="2147483805" r:id="rId44"/>
    <p:sldLayoutId id="2147483806" r:id="rId45"/>
    <p:sldLayoutId id="2147483807" r:id="rId46"/>
    <p:sldLayoutId id="2147483808" r:id="rId47"/>
    <p:sldLayoutId id="2147483809" r:id="rId48"/>
    <p:sldLayoutId id="2147483810" r:id="rId49"/>
    <p:sldLayoutId id="2147483811" r:id="rId50"/>
    <p:sldLayoutId id="2147483812" r:id="rId51"/>
    <p:sldLayoutId id="2147483813" r:id="rId52"/>
    <p:sldLayoutId id="2147483814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218">
          <p15:clr>
            <a:srgbClr val="F26B43"/>
          </p15:clr>
        </p15:guide>
        <p15:guide id="2" pos="7469">
          <p15:clr>
            <a:srgbClr val="F26B43"/>
          </p15:clr>
        </p15:guide>
        <p15:guide id="3" pos="212">
          <p15:clr>
            <a:srgbClr val="F26B43"/>
          </p15:clr>
        </p15:guide>
        <p15:guide id="4" orient="horz" pos="372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4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.xml"/><Relationship Id="rId7" Type="http://schemas.openxmlformats.org/officeDocument/2006/relationships/image" Target="../media/image16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new.abb.com/about/integrity" TargetMode="External"/><Relationship Id="rId5" Type="http://schemas.openxmlformats.org/officeDocument/2006/relationships/hyperlink" Target="http://new.abb.com/br/empresa/integridade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9.xml"/><Relationship Id="rId7" Type="http://schemas.openxmlformats.org/officeDocument/2006/relationships/oleObject" Target="../embeddings/oleObject4.bin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1.xml"/><Relationship Id="rId7" Type="http://schemas.openxmlformats.org/officeDocument/2006/relationships/image" Target="../media/image32.emf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xmlns="" id="{F3FC5F4D-98EB-470C-9564-5527DFFBD1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xmlns="" id="{F3FC5F4D-98EB-470C-9564-5527DFFBD1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xmlns="" id="{FF553899-FE6E-41B4-A276-F2158F40F90A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6BC77AA5-7DA5-402F-8275-1E06DE439B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8863ECBC-73A5-43BA-8B2B-DD9F5C2CC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5285617"/>
            <a:ext cx="10112148" cy="990828"/>
          </a:xfrm>
        </p:spPr>
        <p:txBody>
          <a:bodyPr/>
          <a:lstStyle/>
          <a:p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>
                <a:solidFill>
                  <a:schemeClr val="bg2"/>
                </a:solidFill>
              </a:rPr>
              <a:t>—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ABB</a:t>
            </a:r>
            <a:r>
              <a:rPr lang="pl-PL" sz="5400" noProof="0" dirty="0"/>
              <a:t/>
            </a:r>
            <a:br>
              <a:rPr lang="pl-PL" sz="5400" noProof="0" dirty="0"/>
            </a:br>
            <a:r>
              <a:rPr lang="en-US" sz="1800" b="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Let’s write the future.</a:t>
            </a:r>
            <a:r>
              <a:rPr lang="pl-PL" sz="1800" b="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en-US" sz="1800" b="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Together.</a:t>
            </a:r>
            <a:endParaRPr lang="en-US" sz="1800" b="0" noProof="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F529A083-B1AE-45A9-889E-805BAD73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F8FFEFB2-8D5A-49BF-A9EE-F99246DA0F74}"/>
              </a:ext>
            </a:extLst>
          </p:cNvPr>
          <p:cNvSpPr txBox="1">
            <a:spLocks/>
          </p:cNvSpPr>
          <p:nvPr/>
        </p:nvSpPr>
        <p:spPr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rgbClr val="A9A9A9"/>
                </a:solidFill>
                <a:latin typeface="ABBvoice"/>
                <a:ea typeface="ABBvoice"/>
                <a:cs typeface="ABBvoice"/>
              </a:rPr>
              <a:t>March 4, 2021</a:t>
            </a:r>
          </a:p>
        </p:txBody>
      </p:sp>
    </p:spTree>
    <p:extLst>
      <p:ext uri="{BB962C8B-B14F-4D97-AF65-F5344CB8AC3E}">
        <p14:creationId xmlns:p14="http://schemas.microsoft.com/office/powerpoint/2010/main" val="14488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7A2920-E422-4FDE-AE52-843323468C1B}"/>
              </a:ext>
            </a:extLst>
          </p:cNvPr>
          <p:cNvSpPr/>
          <p:nvPr/>
        </p:nvSpPr>
        <p:spPr bwMode="gray">
          <a:xfrm>
            <a:off x="125799" y="6064355"/>
            <a:ext cx="12035721" cy="72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pt-BR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pt-BR" dirty="0"/>
              <a:t>Nossos endereços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ABB no Brasil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F7C878-2F48-47C1-A60E-F6C764D931DE}" type="datetime4">
              <a:rPr lang="en-US">
                <a:solidFill>
                  <a:srgbClr val="A0A0A0"/>
                </a:solidFill>
                <a:latin typeface="ABBvoiceOffice"/>
                <a:ea typeface="ABBvoiceOffice"/>
                <a:cs typeface="ABBvoiceOffice"/>
              </a:rPr>
              <a:pPr/>
              <a:t>June 18, 2021</a:t>
            </a:fld>
            <a:endParaRPr lang="en-US" dirty="0">
              <a:solidFill>
                <a:srgbClr val="A0A0A0"/>
              </a:solidFill>
              <a:latin typeface="ABBvoiceOffice"/>
              <a:ea typeface="ABBvoiceOffice"/>
              <a:cs typeface="ABBvoiceOffic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A0A0A0"/>
                </a:solidFill>
                <a:latin typeface="ABBvoiceOffice"/>
                <a:ea typeface="ABBvoiceOffice"/>
                <a:cs typeface="ABBvoiceOffice"/>
              </a:rPr>
              <a:t>Slide </a:t>
            </a:r>
            <a:fld id="{619F89D8-7AE3-494A-97F3-03D680869632}" type="slidenum">
              <a:rPr lang="en-US">
                <a:solidFill>
                  <a:srgbClr val="A0A0A0"/>
                </a:solidFill>
                <a:latin typeface="ABBvoiceOffice"/>
                <a:ea typeface="ABBvoiceOffice"/>
                <a:cs typeface="ABBvoiceOffice"/>
              </a:rPr>
              <a:pPr/>
              <a:t>10</a:t>
            </a:fld>
            <a:endParaRPr lang="en-US" dirty="0">
              <a:solidFill>
                <a:srgbClr val="A0A0A0"/>
              </a:solidFill>
              <a:latin typeface="ABBvoiceOffice"/>
              <a:ea typeface="ABBvoiceOffice"/>
              <a:cs typeface="ABBvoiceOffice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1737E16E-F3A9-4F3E-8E4E-477CD8B72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2198" y="2109985"/>
            <a:ext cx="255600" cy="255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82503A-5DD8-43D7-9E56-A1E8C8518EF8}"/>
              </a:ext>
            </a:extLst>
          </p:cNvPr>
          <p:cNvGrpSpPr/>
          <p:nvPr/>
        </p:nvGrpSpPr>
        <p:grpSpPr>
          <a:xfrm>
            <a:off x="3639385" y="98993"/>
            <a:ext cx="7036210" cy="6160031"/>
            <a:chOff x="3639385" y="98993"/>
            <a:chExt cx="7036210" cy="6160031"/>
          </a:xfrm>
        </p:grpSpPr>
        <p:pic>
          <p:nvPicPr>
            <p:cNvPr id="389" name="Picture 389" descr="A picture containing text, map&#10;&#10;Description generated with very high confidence">
              <a:extLst>
                <a:ext uri="{FF2B5EF4-FFF2-40B4-BE49-F238E27FC236}">
                  <a16:creationId xmlns:a16="http://schemas.microsoft.com/office/drawing/2014/main" xmlns="" id="{C251A80C-D80D-4CEE-80D3-FE1DBFDF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9385" y="98993"/>
              <a:ext cx="7036210" cy="6160031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C7C76FD7-BF4A-4C3D-B666-6517A07CB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06850" y="4327554"/>
              <a:ext cx="183600" cy="1836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xmlns="" id="{2B514521-81F4-48B2-A8D0-26EE8774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592297" y="4447526"/>
              <a:ext cx="183600" cy="1836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994EA608-82BB-4CA7-8080-F439B131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01753" y="4545519"/>
              <a:ext cx="255600" cy="25560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A11C2017-6BED-45F4-B765-DC0548D18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936988" y="4637484"/>
              <a:ext cx="198000" cy="1980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FC35BABA-8718-4602-8DA1-6ED351FA6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076293" y="1586644"/>
              <a:ext cx="198000" cy="1980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DB34E291-4B31-4CCE-964D-FC8C35AD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830782" y="3918685"/>
              <a:ext cx="198000" cy="1980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xmlns="" id="{C8DCC447-22CB-41B7-9F61-15F23BD5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359515" y="4697077"/>
              <a:ext cx="198000" cy="198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78F320E3-DAA7-48B8-BB77-5FE4BC7BD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188388" y="3923579"/>
              <a:ext cx="183600" cy="183600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xmlns="" id="{E28BBAB1-8CBD-41C9-929A-A27DA437A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2198" y="1634385"/>
            <a:ext cx="255600" cy="255600"/>
          </a:xfrm>
          <a:prstGeom prst="rect">
            <a:avLst/>
          </a:prstGeom>
        </p:spPr>
      </p:pic>
      <p:sp>
        <p:nvSpPr>
          <p:cNvPr id="34" name="Text Placeholder 1">
            <a:extLst>
              <a:ext uri="{FF2B5EF4-FFF2-40B4-BE49-F238E27FC236}">
                <a16:creationId xmlns:a16="http://schemas.microsoft.com/office/drawing/2014/main" xmlns="" id="{292B037E-8FDB-44C6-9BAE-3FEDF73BBD87}"/>
              </a:ext>
            </a:extLst>
          </p:cNvPr>
          <p:cNvSpPr txBox="1">
            <a:spLocks/>
          </p:cNvSpPr>
          <p:nvPr/>
        </p:nvSpPr>
        <p:spPr bwMode="gray">
          <a:xfrm>
            <a:off x="8548793" y="5114377"/>
            <a:ext cx="3500967" cy="1106547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en-US" dirty="0"/>
              <a:t>   Escritórios Regionais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Vitória/ES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Curitiba/PR</a:t>
            </a:r>
            <a:br>
              <a:rPr lang="pt-BR" altLang="en-US" dirty="0"/>
            </a:br>
            <a:endParaRPr lang="pt-BR" altLang="en-US" dirty="0"/>
          </a:p>
          <a:p>
            <a:r>
              <a:rPr lang="pt-BR" altLang="en-US" dirty="0"/>
              <a:t>   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3469A8E9-43CD-4DA1-AEE4-F319A1B9D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3322" y="3618468"/>
            <a:ext cx="198000" cy="198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11C1C242-DED7-43C7-B7AE-BCC13889A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4416" y="4504902"/>
            <a:ext cx="198000" cy="1980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xmlns="" id="{5EB9BE85-0D24-45D1-8182-32DC23BC8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32914" y="5199545"/>
            <a:ext cx="198000" cy="198000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xmlns="" id="{CD2C9001-5B2D-4B66-97AA-C4682BAB06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7033" y="1669400"/>
            <a:ext cx="3771337" cy="4096868"/>
          </a:xfrm>
        </p:spPr>
        <p:txBody>
          <a:bodyPr/>
          <a:lstStyle/>
          <a:p>
            <a:r>
              <a:rPr lang="pt-BR" altLang="en-US" dirty="0"/>
              <a:t>   Sede: São Paulo/SP </a:t>
            </a:r>
            <a:br>
              <a:rPr lang="pt-BR" altLang="en-US" dirty="0"/>
            </a:br>
            <a:endParaRPr lang="pt-BR" altLang="en-US" dirty="0"/>
          </a:p>
          <a:p>
            <a:r>
              <a:rPr lang="pt-BR" altLang="en-US" dirty="0"/>
              <a:t>   Unidades fabris: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Guarulhos/SP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Sorocaba/SP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Contagem/MG</a:t>
            </a:r>
          </a:p>
          <a:p>
            <a:endParaRPr lang="pt-BR" altLang="en-US" dirty="0"/>
          </a:p>
          <a:p>
            <a:r>
              <a:rPr lang="pt-BR" altLang="en-US" dirty="0"/>
              <a:t>   Oficina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Rio de Janeiro/RJ</a:t>
            </a:r>
          </a:p>
          <a:p>
            <a:endParaRPr lang="pt-BR" altLang="en-US" dirty="0"/>
          </a:p>
          <a:p>
            <a:r>
              <a:rPr lang="pt-BR" altLang="en-US" dirty="0"/>
              <a:t>   Centro de serviços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altLang="en-US" dirty="0"/>
              <a:t>Parauapebas/PA</a:t>
            </a:r>
          </a:p>
          <a:p>
            <a:endParaRPr lang="pt-BR" altLang="en-US" dirty="0"/>
          </a:p>
          <a:p>
            <a:endParaRPr lang="pt-BR" alt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3DCA758F-117D-49DC-BC6F-B1B5BFB4B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608136" y="4365324"/>
            <a:ext cx="198000" cy="19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DEA4A471-D4BF-4CAD-ADCB-EAA282539281}"/>
              </a:ext>
            </a:extLst>
          </p:cNvPr>
          <p:cNvSpPr/>
          <p:nvPr/>
        </p:nvSpPr>
        <p:spPr bwMode="gray">
          <a:xfrm>
            <a:off x="10150903" y="466120"/>
            <a:ext cx="1756881" cy="16438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 err="1"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2EB787D3-B970-4578-87DC-0850883979E5}"/>
              </a:ext>
            </a:extLst>
          </p:cNvPr>
          <p:cNvSpPr txBox="1"/>
          <p:nvPr/>
        </p:nvSpPr>
        <p:spPr bwMode="gray">
          <a:xfrm>
            <a:off x="9828058" y="994052"/>
            <a:ext cx="2402569" cy="6403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rtl="0"/>
            <a:r>
              <a:rPr lang="pt-BR" sz="1600" b="1" dirty="0">
                <a:solidFill>
                  <a:schemeClr val="bg1"/>
                </a:solidFill>
              </a:rPr>
              <a:t>~ 1.700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>
                <a:solidFill>
                  <a:schemeClr val="bg1"/>
                </a:solidFill>
              </a:rPr>
              <a:t>colaboradores</a:t>
            </a:r>
            <a:endParaRPr lang="pt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868E23-028A-425F-AEB1-4E6FA200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 noProof="0"/>
              <a:t>Valores ABB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F43AB7-F660-4C77-B7E0-38C3D7A564ED}"/>
              </a:ext>
            </a:extLst>
          </p:cNvPr>
          <p:cNvSpPr/>
          <p:nvPr/>
        </p:nvSpPr>
        <p:spPr bwMode="gray">
          <a:xfrm>
            <a:off x="0" y="5915025"/>
            <a:ext cx="12192000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15E96D-82C8-4AD1-8B7F-BB1705426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64180" cy="6858000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xmlns="" id="{70198F7F-D23C-4867-B762-75037CCB3BE4}"/>
              </a:ext>
            </a:extLst>
          </p:cNvPr>
          <p:cNvSpPr txBox="1">
            <a:spLocks/>
          </p:cNvSpPr>
          <p:nvPr/>
        </p:nvSpPr>
        <p:spPr bwMode="gray">
          <a:xfrm>
            <a:off x="6695943" y="2331195"/>
            <a:ext cx="5157321" cy="3793380"/>
          </a:xfrm>
          <a:prstGeom prst="rect">
            <a:avLst/>
          </a:prstGeom>
        </p:spPr>
        <p:txBody>
          <a:bodyPr lIns="0" tIns="0" rIns="0" bIns="0" rtlCol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300"/>
              </a:spcBef>
            </a:pPr>
            <a:r>
              <a:rPr lang="pt" sz="3600" b="1">
                <a:solidFill>
                  <a:srgbClr val="FF0000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—</a:t>
            </a:r>
            <a:endParaRPr lang="pl-PL" sz="3600" b="1">
              <a:solidFill>
                <a:srgbClr val="FF0000"/>
              </a:solidFill>
            </a:endParaRPr>
          </a:p>
          <a:p>
            <a:pPr rtl="0">
              <a:spcBef>
                <a:spcPts val="300"/>
              </a:spcBef>
            </a:pPr>
            <a:r>
              <a:rPr lang="pt" sz="3600" b="1"/>
              <a:t>Valores ABB</a:t>
            </a:r>
          </a:p>
          <a:p>
            <a:pPr>
              <a:spcBef>
                <a:spcPts val="300"/>
              </a:spcBef>
            </a:pPr>
            <a:r>
              <a:rPr lang="pl-PL" sz="36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Courage</a:t>
            </a:r>
            <a:r>
              <a:rPr lang="pt-BR" sz="3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pt-BR" sz="24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(</a:t>
            </a:r>
            <a:r>
              <a:rPr lang="pt"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Coragem)</a:t>
            </a:r>
            <a:endParaRPr lang="pl-PL" sz="240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>
              <a:spcBef>
                <a:spcPts val="300"/>
              </a:spcBef>
            </a:pPr>
            <a:r>
              <a:rPr lang="pl-PL" sz="36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Care</a:t>
            </a:r>
            <a:r>
              <a:rPr lang="pt-BR" sz="3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pt-BR" sz="24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(</a:t>
            </a:r>
            <a:r>
              <a:rPr lang="pt"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Cuidado)</a:t>
            </a:r>
            <a:endParaRPr lang="pl-PL" sz="240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>
              <a:spcBef>
                <a:spcPts val="300"/>
              </a:spcBef>
            </a:pPr>
            <a:r>
              <a:rPr lang="pl-PL" sz="36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Curiosity</a:t>
            </a:r>
            <a:r>
              <a:rPr lang="pt-BR" sz="3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pt-BR" sz="24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(</a:t>
            </a:r>
            <a:r>
              <a:rPr lang="pt"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Curiosidade</a:t>
            </a:r>
            <a:r>
              <a:rPr lang="pt-BR" sz="24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)</a:t>
            </a:r>
            <a:endParaRPr lang="pl-PL" sz="240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>
              <a:spcBef>
                <a:spcPts val="300"/>
              </a:spcBef>
            </a:pPr>
            <a:r>
              <a:rPr lang="pl-PL" sz="36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Collaboration</a:t>
            </a:r>
            <a:r>
              <a:rPr lang="pt-BR" sz="3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pt-BR" sz="24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(</a:t>
            </a:r>
            <a:r>
              <a:rPr lang="pt"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Colaboração</a:t>
            </a:r>
            <a:r>
              <a:rPr lang="en-US" sz="24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)</a:t>
            </a:r>
          </a:p>
          <a:p>
            <a:pPr rtl="0">
              <a:spcBef>
                <a:spcPts val="300"/>
              </a:spcBef>
            </a:pPr>
            <a:r>
              <a:rPr lang="pt" sz="36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xmlns="" id="{C3119515-26C6-4CDF-85AB-00F84465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85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57B1F0A-8B31-4166-9168-5760C236F00E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44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58D9A1A-0176-4256-BC59-682E55D3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 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CF86AF57-F7A7-427B-8C92-5324145429D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rtlCol="0"/>
          <a:lstStyle/>
          <a:p>
            <a:pPr rtl="0"/>
            <a:r>
              <a:rPr lang="pt"/>
              <a:t> </a:t>
            </a:r>
            <a:endParaRPr lang="en-US" dirty="0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53681A4E-FD01-436C-9725-844FD03E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539FED-C890-4D9A-B5D9-E24437017315}"/>
              </a:ext>
            </a:extLst>
          </p:cNvPr>
          <p:cNvSpPr/>
          <p:nvPr/>
        </p:nvSpPr>
        <p:spPr bwMode="gray">
          <a:xfrm>
            <a:off x="11010900" y="254000"/>
            <a:ext cx="977900" cy="4214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xmlns="" id="{FC8F7DAE-68A9-4B36-9613-139D36D99087}"/>
              </a:ext>
            </a:extLst>
          </p:cNvPr>
          <p:cNvSpPr txBox="1">
            <a:spLocks/>
          </p:cNvSpPr>
          <p:nvPr/>
        </p:nvSpPr>
        <p:spPr bwMode="gray">
          <a:xfrm>
            <a:off x="203200" y="282141"/>
            <a:ext cx="3481426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As nossas prioridades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gray">
          <a:xfrm>
            <a:off x="336550" y="1842760"/>
            <a:ext cx="6242050" cy="407226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3264" y="682313"/>
            <a:ext cx="2999361" cy="396000"/>
          </a:xfrm>
        </p:spPr>
        <p:txBody>
          <a:bodyPr/>
          <a:lstStyle/>
          <a:p>
            <a:r>
              <a:rPr lang="pt-BR" dirty="0"/>
              <a:t>Integridade na ABB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June 18,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27" y="4345172"/>
            <a:ext cx="1334353" cy="14761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6314" y="1885563"/>
            <a:ext cx="59233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A ABB sempre teve Integridade como um dos seus valores. Seu programa mundial foi reformulado em 2004 e o compromisso com Ética e Integridade vem sendo reconhecido nacional e internacionalmente</a:t>
            </a:r>
            <a:r>
              <a:rPr lang="pt-BR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8067" y="1842760"/>
            <a:ext cx="3920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726517" y="3344025"/>
            <a:ext cx="520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r>
              <a:rPr lang="pt-BR" sz="1400" dirty="0"/>
              <a:t>A ABB está comprometida em promover uma cultura onde Integridade está em tudo o que fazemos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6726517" y="2517087"/>
            <a:ext cx="520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dirty="0"/>
              <a:t>Na ABB, o “como fazer” importa tanto quanto realizar nossos objetivos </a:t>
            </a:r>
            <a:endParaRPr lang="en-US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842" y="4343948"/>
            <a:ext cx="1271813" cy="1432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627" y="4352045"/>
            <a:ext cx="1503529" cy="147619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726517" y="1690149"/>
            <a:ext cx="520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b="1" dirty="0"/>
              <a:t>Integridade &amp; Segurança </a:t>
            </a:r>
            <a:r>
              <a:rPr lang="pt-BR" sz="1400" dirty="0"/>
              <a:t>são os valores fundamentais da nossa empresa </a:t>
            </a:r>
            <a:endParaRPr lang="en-US" sz="1400" dirty="0"/>
          </a:p>
        </p:txBody>
      </p:sp>
      <p:sp>
        <p:nvSpPr>
          <p:cNvPr id="49" name="Subtitle 7"/>
          <p:cNvSpPr>
            <a:spLocks noGrp="1"/>
          </p:cNvSpPr>
          <p:nvPr>
            <p:ph type="subTitle" idx="13"/>
          </p:nvPr>
        </p:nvSpPr>
        <p:spPr>
          <a:xfrm>
            <a:off x="333264" y="1085213"/>
            <a:ext cx="3375136" cy="504000"/>
          </a:xfrm>
        </p:spPr>
        <p:txBody>
          <a:bodyPr/>
          <a:lstStyle/>
          <a:p>
            <a:r>
              <a:rPr lang="en-US" dirty="0"/>
              <a:t>Don’t look the other way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26517" y="4158542"/>
            <a:ext cx="520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r>
              <a:rPr lang="pt-BR" sz="1400" dirty="0"/>
              <a:t>Estamos certos que, através da prática de um programa de Integridade robusto, contribuímos para um futuro melhor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 bwMode="gray">
          <a:xfrm>
            <a:off x="7020358" y="5218542"/>
            <a:ext cx="5359400" cy="4826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pt-BR" sz="1400" b="1" dirty="0"/>
              <a:t>Saiba mais em: </a:t>
            </a:r>
          </a:p>
          <a:p>
            <a:r>
              <a:rPr lang="pt-BR" sz="1400" b="1" dirty="0">
                <a:hlinkClick r:id="rId5"/>
              </a:rPr>
              <a:t>http://new.abb.com/br/empresa/integridade</a:t>
            </a:r>
            <a:endParaRPr lang="pt-BR" sz="1400" b="1" dirty="0"/>
          </a:p>
          <a:p>
            <a:r>
              <a:rPr lang="pt-BR" sz="1400" b="1" dirty="0">
                <a:solidFill>
                  <a:srgbClr val="C00000"/>
                </a:solidFill>
                <a:hlinkClick r:id="rId6"/>
              </a:rPr>
              <a:t>http://new.abb.com/about/integrity</a:t>
            </a:r>
            <a:endParaRPr lang="pt-BR" sz="1400" b="1" dirty="0">
              <a:solidFill>
                <a:srgbClr val="C00000"/>
              </a:solidFill>
            </a:endParaRPr>
          </a:p>
          <a:p>
            <a:endParaRPr lang="pt-BR" sz="1400" b="1" dirty="0"/>
          </a:p>
          <a:p>
            <a:r>
              <a:rPr lang="pt-BR" sz="1400" b="1" dirty="0"/>
              <a:t> </a:t>
            </a:r>
          </a:p>
        </p:txBody>
      </p:sp>
      <p:pic>
        <p:nvPicPr>
          <p:cNvPr id="23" name="Content Placeholder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2510" y="2909124"/>
            <a:ext cx="1326752" cy="1305323"/>
          </a:xfrm>
          <a:prstGeom prst="rect">
            <a:avLst/>
          </a:prstGeom>
        </p:spPr>
      </p:pic>
      <p:pic>
        <p:nvPicPr>
          <p:cNvPr id="24" name="Content Placeholder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890" y="2884162"/>
            <a:ext cx="1308800" cy="1330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C2330B-9505-4A71-A5EB-9CE2EC6F2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524" y="4340887"/>
            <a:ext cx="1285044" cy="14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3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D700863-6BBD-42A8-B16C-F32782F6CED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2367" y="1931198"/>
            <a:ext cx="11246608" cy="21784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600" b="1" dirty="0"/>
              <a:t>Modelo open space </a:t>
            </a:r>
            <a:r>
              <a:rPr lang="pt-BR" sz="1600" dirty="0"/>
              <a:t>com a possibilidade de realização do Home-Office 1 vez por semana.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 Estrutura ainda conservadora para o trabalho remoto acima de 2 dias.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 As relações humanas “presenciais” eram consideradas um importante vínculo de confiança.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err="1"/>
              <a:t>Infra-estrutura</a:t>
            </a:r>
            <a:r>
              <a:rPr lang="pt-BR" sz="1600" dirty="0"/>
              <a:t> base foi ampliada e preparada em virtude de greve dos caminhoneiros.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Modelo tradicional de trabalho.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D18B734-659C-494F-B9EA-81CF1A0C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Trabalho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56EEC24-3F53-4E35-86F4-A97AFE5FE13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314EDCD3-E903-4EC0-B4E9-0EE6E4FAFA9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pt-BR" dirty="0" err="1"/>
              <a:t>Pré</a:t>
            </a:r>
            <a:r>
              <a:rPr lang="pt-BR" dirty="0"/>
              <a:t>-Pandemia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D603D659-3B17-478D-8388-70343144E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7" b="47266"/>
          <a:stretch/>
        </p:blipFill>
        <p:spPr>
          <a:xfrm>
            <a:off x="1945097" y="3965104"/>
            <a:ext cx="8296333" cy="157846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723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0161ECF5-1F9F-4E21-A374-ADD851FCEE2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34071" y="1596112"/>
            <a:ext cx="5425563" cy="43320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1500" b="1" dirty="0">
                <a:solidFill>
                  <a:schemeClr val="tx2"/>
                </a:solidFill>
              </a:rPr>
              <a:t>Conectados@Home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Como se </a:t>
            </a:r>
            <a:r>
              <a:rPr lang="pt-BR" sz="1600" b="1" dirty="0"/>
              <a:t>organizar e produzir no novo normal?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Guia Home-Office.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Disponibilização de </a:t>
            </a:r>
            <a:r>
              <a:rPr lang="pt-BR" sz="1600" b="1" dirty="0"/>
              <a:t>cadeiras e monitores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Liderança virtual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Saúde Emocional </a:t>
            </a:r>
            <a:r>
              <a:rPr lang="pt-BR" sz="1600" dirty="0"/>
              <a:t>em tempos de pandemia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Saúde Emocional: </a:t>
            </a:r>
            <a:r>
              <a:rPr lang="pt-BR" sz="1600" b="1" dirty="0"/>
              <a:t>Como ajudar os filhos?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Protocolo </a:t>
            </a:r>
            <a:r>
              <a:rPr lang="pt-BR" sz="1600" b="1" dirty="0"/>
              <a:t>doméstico de prevenção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Treinamento gratuitos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4F4B365-3EB0-4DCA-9E68-10DFEDC8C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Trabalho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02C0E46-C443-4676-9682-4F4097B8E85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9A792CD8-CAD2-4D16-992F-01DAA13B0F3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pt-BR" dirty="0"/>
              <a:t>Durante a Pandemia – </a:t>
            </a:r>
            <a:r>
              <a:rPr lang="pt-BR" b="1" dirty="0">
                <a:solidFill>
                  <a:schemeClr val="tx2"/>
                </a:solidFill>
              </a:rPr>
              <a:t>Construção Comitê de Crise</a:t>
            </a:r>
          </a:p>
        </p:txBody>
      </p:sp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xmlns="" id="{36C69FCC-3F4F-4B1F-91DD-A0FB92E5E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"/>
            <a:ext cx="12192004" cy="6858000"/>
          </a:xfrm>
          <a:prstGeom prst="rect">
            <a:avLst/>
          </a:prstGeom>
        </p:spPr>
      </p:pic>
      <p:sp>
        <p:nvSpPr>
          <p:cNvPr id="8" name="Rectangle 33">
            <a:extLst>
              <a:ext uri="{FF2B5EF4-FFF2-40B4-BE49-F238E27FC236}">
                <a16:creationId xmlns:a16="http://schemas.microsoft.com/office/drawing/2014/main" xmlns="" id="{757F79CF-BE30-467A-B94F-6C225E57B16E}"/>
              </a:ext>
            </a:extLst>
          </p:cNvPr>
          <p:cNvSpPr/>
          <p:nvPr/>
        </p:nvSpPr>
        <p:spPr bwMode="auto">
          <a:xfrm>
            <a:off x="332366" y="1589213"/>
            <a:ext cx="5763633" cy="446226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marL="117475" indent="-117475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TextBox 58">
            <a:extLst>
              <a:ext uri="{FF2B5EF4-FFF2-40B4-BE49-F238E27FC236}">
                <a16:creationId xmlns:a16="http://schemas.microsoft.com/office/drawing/2014/main" xmlns="" id="{A2CA25D5-8126-4A7E-8CFE-65FB9DD39DF2}"/>
              </a:ext>
            </a:extLst>
          </p:cNvPr>
          <p:cNvSpPr txBox="1"/>
          <p:nvPr/>
        </p:nvSpPr>
        <p:spPr>
          <a:xfrm>
            <a:off x="328782" y="1596112"/>
            <a:ext cx="5763633" cy="4450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2"/>
                </a:solidFill>
              </a:rPr>
              <a:t>Care (cuidado): </a:t>
            </a:r>
            <a:r>
              <a:rPr lang="pt-BR" sz="1600" dirty="0"/>
              <a:t>colaboradores em Home-Office, exceto fabrica.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Disponibilizamos máscaras PFF2 e N95 e outros itens de proteção.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Contratamos um medico dedicado.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Oferecemos palestras com médicos e especialistas para duvidas.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Suspendemos a participação dos funcionários nos custos de restaurante e implementamos vale-alimentação e vale ajuda de custo.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Vacina da gripe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Programa de apoio psicológico em caso de falecimento</a:t>
            </a:r>
            <a:r>
              <a:rPr lang="pt-BR" sz="1600" b="1" dirty="0"/>
              <a:t>. </a:t>
            </a: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xmlns="" id="{F8A58D05-DB01-42EA-BC46-EABA71E5087C}"/>
              </a:ext>
            </a:extLst>
          </p:cNvPr>
          <p:cNvSpPr/>
          <p:nvPr/>
        </p:nvSpPr>
        <p:spPr bwMode="auto">
          <a:xfrm>
            <a:off x="6328881" y="1596113"/>
            <a:ext cx="5688749" cy="445027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marL="117475" indent="-117475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1475BA2E-D6F3-468E-BD3B-404AD11F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Trabalho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DCD0CE9-B804-48E2-8CC9-08A486F8E74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rtl="0"/>
            <a:r>
              <a:rPr lang="pt"/>
              <a:t>March 4, 2021</a:t>
            </a:r>
            <a:endParaRPr lang="en-US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xmlns="" id="{DD67334C-58D2-451A-BBD0-DE660F924CF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pt-BR" dirty="0"/>
              <a:t>Pós-Pandemia e Desafios Futuros</a:t>
            </a:r>
          </a:p>
        </p:txBody>
      </p:sp>
      <p:sp>
        <p:nvSpPr>
          <p:cNvPr id="7" name="Espaço Reservado para Conteúdo 1">
            <a:extLst>
              <a:ext uri="{FF2B5EF4-FFF2-40B4-BE49-F238E27FC236}">
                <a16:creationId xmlns:a16="http://schemas.microsoft.com/office/drawing/2014/main" xmlns="" id="{56097395-EFA5-4BCF-8842-CE92173F958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8736" y="1352592"/>
            <a:ext cx="6561593" cy="41528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Pesquisa feita com os funcionários sobre modelo ideal pós pandemia.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Possível modelo de trabalho hibrido (3 vezes na semana home-office e 2 no escritório)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Revisão de benefícios com a possibilidade de flexibilidade. (academia, saúde geral)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Programa de assistência aos funcionários para temas diversos(saúde mental, legal)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r>
              <a:rPr lang="pt-BR" sz="1600" b="1" dirty="0">
                <a:solidFill>
                  <a:schemeClr val="tx2"/>
                </a:solidFill>
              </a:rPr>
              <a:t>Alguns Desafios: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Reflexão: </a:t>
            </a:r>
            <a:r>
              <a:rPr lang="pt-BR" sz="1600" dirty="0"/>
              <a:t>relações humanas, profissionais (gestão) e comerciais?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Segurança do trabalho: </a:t>
            </a:r>
            <a:r>
              <a:rPr lang="pt-BR" sz="1600" dirty="0"/>
              <a:t>qual o nível de responsabilidade das empesas? Como podemos apoiar na prevenção de  acidentes domésticos?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/>
              <a:t>Programa de Estágio e Aprendiz e Iniciativas de diversidade </a:t>
            </a:r>
            <a:r>
              <a:rPr lang="pt-BR" sz="1600" dirty="0"/>
              <a:t>no novo modelo?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xmlns="" id="{5902A606-81C7-4D65-968A-3799950742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77"/>
                    </a14:imgEffect>
                    <a14:imgEffect>
                      <a14:brightnessContrast bright="-8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904" r="15395"/>
          <a:stretch/>
        </p:blipFill>
        <p:spPr>
          <a:xfrm>
            <a:off x="7140539" y="0"/>
            <a:ext cx="5051461" cy="60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pt"/>
              <a:t>4 de março de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BCF912-EF56-4F9B-89DD-C4C1CE9334E8}"/>
              </a:ext>
            </a:extLst>
          </p:cNvPr>
          <p:cNvSpPr/>
          <p:nvPr/>
        </p:nvSpPr>
        <p:spPr bwMode="gray">
          <a:xfrm>
            <a:off x="673100" y="5969000"/>
            <a:ext cx="11180164" cy="222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558F7A-98BE-42A9-8097-EEBD220EDD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254"/>
          <a:stretch/>
        </p:blipFill>
        <p:spPr>
          <a:xfrm>
            <a:off x="0" y="0"/>
            <a:ext cx="8015778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555469F-18F5-46E2-8670-610089750F6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xmlns="" id="{2555469F-18F5-46E2-8670-610089750F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29DAFBBC-4A80-4BD4-BF6B-E47752EB72B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rtl="0"/>
            <a:endParaRPr lang="en-US" sz="2400" b="1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39AE165D-B708-4024-B2AA-E2C173497EA5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rtlCol="0"/>
          <a:lstStyle/>
          <a:p>
            <a:pPr rtl="0"/>
            <a:r>
              <a:rPr lang="pt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C36D212-3AA6-46B0-9613-0211970F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/>
          <a:lstStyle/>
          <a:p>
            <a:pPr rtl="0"/>
            <a:r>
              <a:rPr lang="pt" noProof="0"/>
              <a:t>Bem posicionada nos mercados globais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A046ADD-10C7-4A32-B7CB-C08F77468B49}"/>
              </a:ext>
            </a:extLst>
          </p:cNvPr>
          <p:cNvSpPr/>
          <p:nvPr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pt" sz="2400" b="1">
                <a:solidFill>
                  <a:schemeClr val="bg2"/>
                </a:solidFill>
              </a:rPr>
              <a:t>—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175E74E4-DB55-42BE-ABF0-E9DDEB275F4D}"/>
              </a:ext>
            </a:extLst>
          </p:cNvPr>
          <p:cNvSpPr txBox="1">
            <a:spLocks/>
          </p:cNvSpPr>
          <p:nvPr/>
        </p:nvSpPr>
        <p:spPr bwMode="gray">
          <a:xfrm>
            <a:off x="6895092" y="6563289"/>
            <a:ext cx="1015463" cy="19877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 rtl="0"/>
            <a:r>
              <a:rPr lang="pt" sz="1200" b="1">
                <a:solidFill>
                  <a:schemeClr val="bg1"/>
                </a:solidFill>
              </a:rPr>
              <a:t>números de 2020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D602CB8-016A-4E3D-AA23-29BE19A0B6AE}"/>
              </a:ext>
            </a:extLst>
          </p:cNvPr>
          <p:cNvSpPr/>
          <p:nvPr/>
        </p:nvSpPr>
        <p:spPr bwMode="gray">
          <a:xfrm>
            <a:off x="8015778" y="-3400"/>
            <a:ext cx="4176221" cy="686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5720" rIns="91440" bIns="45720" rtlCol="0" anchor="ctr"/>
          <a:lstStyle/>
          <a:p>
            <a:pPr rtl="0">
              <a:lnSpc>
                <a:spcPts val="2700"/>
              </a:lnSpc>
              <a:spcBef>
                <a:spcPts val="1200"/>
              </a:spcBef>
            </a:pPr>
            <a:r>
              <a:rPr lang="pt" sz="1600" dirty="0">
                <a:solidFill>
                  <a:schemeClr val="tx1"/>
                </a:solidFill>
              </a:rPr>
              <a:t>ABB é uma empresa líder global em tecnologia que energiza a transformação da sociedade e da indústria para alcançar um mais produtivo, futuro sustentável. 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pt" sz="1600" dirty="0">
                <a:solidFill>
                  <a:schemeClr val="tx1"/>
                </a:solidFill>
              </a:rPr>
              <a:t>Ao conectar o software ao seu portfólio de </a:t>
            </a:r>
            <a:r>
              <a:rPr lang="pt-BR" sz="1600" b="1" dirty="0">
                <a:solidFill>
                  <a:schemeClr val="tx1"/>
                </a:solidFill>
              </a:rPr>
              <a:t>Electrification</a:t>
            </a:r>
            <a:r>
              <a:rPr lang="pt" sz="1600" dirty="0">
                <a:solidFill>
                  <a:schemeClr val="tx1"/>
                </a:solidFill>
              </a:rPr>
              <a:t>, </a:t>
            </a:r>
            <a:r>
              <a:rPr lang="pt" sz="1600" b="1" dirty="0">
                <a:solidFill>
                  <a:schemeClr val="tx1"/>
                </a:solidFill>
              </a:rPr>
              <a:t>Motion</a:t>
            </a:r>
            <a:r>
              <a:rPr lang="pt" sz="1600" dirty="0">
                <a:solidFill>
                  <a:schemeClr val="tx1"/>
                </a:solidFill>
              </a:rPr>
              <a:t>, </a:t>
            </a:r>
            <a:r>
              <a:rPr lang="pt-BR" sz="1600" b="1" dirty="0">
                <a:solidFill>
                  <a:schemeClr val="tx1"/>
                </a:solidFill>
              </a:rPr>
              <a:t>Process Automation </a:t>
            </a:r>
            <a:r>
              <a:rPr lang="pt" sz="1600" b="1" dirty="0">
                <a:solidFill>
                  <a:schemeClr val="tx1"/>
                </a:solidFill>
              </a:rPr>
              <a:t>e</a:t>
            </a:r>
            <a:r>
              <a:rPr lang="pt" sz="1600" dirty="0">
                <a:solidFill>
                  <a:schemeClr val="tx1"/>
                </a:solidFill>
              </a:rPr>
              <a:t> </a:t>
            </a:r>
            <a:r>
              <a:rPr lang="pt-BR" sz="1600" b="1" dirty="0">
                <a:solidFill>
                  <a:schemeClr val="tx1"/>
                </a:solidFill>
              </a:rPr>
              <a:t>Robotics &amp; Discrete Automation</a:t>
            </a:r>
            <a:r>
              <a:rPr lang="pt" sz="1600" dirty="0">
                <a:solidFill>
                  <a:schemeClr val="tx1"/>
                </a:solidFill>
              </a:rPr>
              <a:t>, a ABB supera os limites da tecnologia para levar o desempenho a novos níveis. 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xmlns="" id="{54CBA875-481B-445E-BC70-3D5175E3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C3E2D4-9A12-4651-A50B-40C498C10B6E}"/>
              </a:ext>
            </a:extLst>
          </p:cNvPr>
          <p:cNvGrpSpPr/>
          <p:nvPr/>
        </p:nvGrpSpPr>
        <p:grpSpPr>
          <a:xfrm>
            <a:off x="573126" y="2220536"/>
            <a:ext cx="1706726" cy="565269"/>
            <a:chOff x="573126" y="2241772"/>
            <a:chExt cx="1706726" cy="56526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957DBF27-1552-4066-A053-EAF449F43419}"/>
                </a:ext>
              </a:extLst>
            </p:cNvPr>
            <p:cNvSpPr/>
            <p:nvPr/>
          </p:nvSpPr>
          <p:spPr>
            <a:xfrm>
              <a:off x="573126" y="2241772"/>
              <a:ext cx="1706726" cy="203211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rtl="0">
                <a:spcBef>
                  <a:spcPts val="1200"/>
                </a:spcBef>
              </a:pPr>
              <a:r>
                <a:rPr lang="pt" b="1">
                  <a:solidFill>
                    <a:schemeClr val="bg1"/>
                  </a:solidFill>
                </a:rPr>
                <a:t>Funcionários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8CAAF9C4-D867-482F-ACDA-02AA7B41CCCD}"/>
                </a:ext>
              </a:extLst>
            </p:cNvPr>
            <p:cNvSpPr/>
            <p:nvPr/>
          </p:nvSpPr>
          <p:spPr>
            <a:xfrm>
              <a:off x="573126" y="2585003"/>
              <a:ext cx="1706726" cy="222038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rtl="0">
                <a:spcBef>
                  <a:spcPts val="1200"/>
                </a:spcBef>
              </a:pPr>
              <a:r>
                <a:rPr lang="pt" sz="2000">
                  <a:solidFill>
                    <a:schemeClr val="bg1"/>
                  </a:solidFill>
                  <a:latin typeface="ABBvoice Light" panose="020D0403020503020204" pitchFamily="34" charset="0"/>
                  <a:ea typeface="ABBvoice Light" panose="020D0403020503020204" pitchFamily="34" charset="0"/>
                  <a:cs typeface="ABBvoice Light" panose="020D0403020503020204" pitchFamily="34" charset="0"/>
                </a:rPr>
                <a:t>~105,000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D74312-4A8D-4DD8-A61F-EBE718EED8E8}"/>
              </a:ext>
            </a:extLst>
          </p:cNvPr>
          <p:cNvGrpSpPr/>
          <p:nvPr/>
        </p:nvGrpSpPr>
        <p:grpSpPr>
          <a:xfrm>
            <a:off x="2926873" y="2220536"/>
            <a:ext cx="1706726" cy="565269"/>
            <a:chOff x="2926873" y="2241772"/>
            <a:chExt cx="1706726" cy="56526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96239378-1828-49ED-8356-D922C36B800F}"/>
                </a:ext>
              </a:extLst>
            </p:cNvPr>
            <p:cNvSpPr/>
            <p:nvPr/>
          </p:nvSpPr>
          <p:spPr>
            <a:xfrm>
              <a:off x="2926873" y="2241772"/>
              <a:ext cx="1706726" cy="203211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rtl="0">
                <a:spcBef>
                  <a:spcPts val="1200"/>
                </a:spcBef>
              </a:pPr>
              <a:r>
                <a:rPr lang="pt" sz="2000" b="1">
                  <a:solidFill>
                    <a:schemeClr val="bg1"/>
                  </a:solidFill>
                </a:rPr>
                <a:t>Países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9CB16ED8-4C9C-4FA0-894C-35155EE4D32A}"/>
                </a:ext>
              </a:extLst>
            </p:cNvPr>
            <p:cNvSpPr/>
            <p:nvPr/>
          </p:nvSpPr>
          <p:spPr>
            <a:xfrm>
              <a:off x="2926873" y="2585003"/>
              <a:ext cx="1706726" cy="222038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rtl="0">
                <a:spcBef>
                  <a:spcPts val="1200"/>
                </a:spcBef>
              </a:pPr>
              <a:r>
                <a:rPr lang="pt" sz="2000">
                  <a:solidFill>
                    <a:schemeClr val="bg1"/>
                  </a:solidFill>
                  <a:latin typeface="ABBvoice Light" panose="020D0403020503020204" pitchFamily="34" charset="0"/>
                  <a:ea typeface="ABBvoice Light" panose="020D0403020503020204" pitchFamily="34" charset="0"/>
                  <a:cs typeface="ABBvoice Light" panose="020D0403020503020204" pitchFamily="34" charset="0"/>
                </a:rPr>
                <a:t>~100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98C0A2E-F033-4D7A-A568-3445DDD5F34B}"/>
              </a:ext>
            </a:extLst>
          </p:cNvPr>
          <p:cNvGrpSpPr/>
          <p:nvPr/>
        </p:nvGrpSpPr>
        <p:grpSpPr>
          <a:xfrm>
            <a:off x="5280620" y="2220536"/>
            <a:ext cx="1706726" cy="565269"/>
            <a:chOff x="5280620" y="2241772"/>
            <a:chExt cx="1706726" cy="56526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CC964DDE-8E54-497E-9EF8-CD84953EFA3E}"/>
                </a:ext>
              </a:extLst>
            </p:cNvPr>
            <p:cNvSpPr/>
            <p:nvPr/>
          </p:nvSpPr>
          <p:spPr>
            <a:xfrm>
              <a:off x="5280620" y="2241772"/>
              <a:ext cx="1706726" cy="203211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rtl="0">
                <a:spcBef>
                  <a:spcPts val="1200"/>
                </a:spcBef>
              </a:pPr>
              <a:r>
                <a:rPr lang="pt" sz="2000" b="1">
                  <a:solidFill>
                    <a:schemeClr val="bg1"/>
                  </a:solidFill>
                </a:rPr>
                <a:t>Receitas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D9EAF5C3-DAF2-4081-ADEB-E64D688C7625}"/>
                </a:ext>
              </a:extLst>
            </p:cNvPr>
            <p:cNvSpPr/>
            <p:nvPr/>
          </p:nvSpPr>
          <p:spPr>
            <a:xfrm>
              <a:off x="5280620" y="2585003"/>
              <a:ext cx="1706726" cy="222038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algn="ctr" rtl="0">
                <a:spcBef>
                  <a:spcPts val="1200"/>
                </a:spcBef>
              </a:pPr>
              <a:r>
                <a:rPr lang="pt" sz="2000">
                  <a:solidFill>
                    <a:schemeClr val="bg1"/>
                  </a:solidFill>
                  <a:latin typeface="ABBvoice Light" panose="020D0403020503020204" pitchFamily="34" charset="0"/>
                  <a:ea typeface="ABBvoice Light" panose="020D0403020503020204" pitchFamily="34" charset="0"/>
                  <a:cs typeface="ABBvoice Light" panose="020D0403020503020204" pitchFamily="34" charset="0"/>
                </a:rPr>
                <a:t>~$26 biliões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96846DF-867D-4144-A094-3C2DFE0446EF}"/>
              </a:ext>
            </a:extLst>
          </p:cNvPr>
          <p:cNvSpPr/>
          <p:nvPr/>
        </p:nvSpPr>
        <p:spPr>
          <a:xfrm>
            <a:off x="1487670" y="4402994"/>
            <a:ext cx="963402" cy="20321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rtl="0">
              <a:spcBef>
                <a:spcPts val="1200"/>
              </a:spcBef>
            </a:pPr>
            <a:r>
              <a:rPr lang="pt" sz="1600" b="1">
                <a:solidFill>
                  <a:schemeClr val="bg1"/>
                </a:solidFill>
              </a:rPr>
              <a:t>Europa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E346112-D91D-4586-86E6-258207C97664}"/>
              </a:ext>
            </a:extLst>
          </p:cNvPr>
          <p:cNvSpPr/>
          <p:nvPr/>
        </p:nvSpPr>
        <p:spPr>
          <a:xfrm>
            <a:off x="1444108" y="4631924"/>
            <a:ext cx="1059742" cy="22203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rtl="0">
              <a:spcBef>
                <a:spcPts val="1200"/>
              </a:spcBef>
            </a:pPr>
            <a:r>
              <a:rPr lang="pt" sz="16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~$9.6 bn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111FDC5-987D-4D0C-9962-4095D7AEA30B}"/>
              </a:ext>
            </a:extLst>
          </p:cNvPr>
          <p:cNvSpPr/>
          <p:nvPr/>
        </p:nvSpPr>
        <p:spPr>
          <a:xfrm>
            <a:off x="3195319" y="4402994"/>
            <a:ext cx="1165716" cy="20321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rtl="0">
              <a:spcBef>
                <a:spcPts val="1200"/>
              </a:spcBef>
            </a:pPr>
            <a:r>
              <a:rPr lang="pt" sz="1600" b="1">
                <a:solidFill>
                  <a:schemeClr val="bg1"/>
                </a:solidFill>
              </a:rPr>
              <a:t>Américas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9A86753-2FD1-4D8C-81D7-17A6B689B270}"/>
              </a:ext>
            </a:extLst>
          </p:cNvPr>
          <p:cNvSpPr/>
          <p:nvPr/>
        </p:nvSpPr>
        <p:spPr>
          <a:xfrm>
            <a:off x="3252914" y="4631924"/>
            <a:ext cx="1059742" cy="22203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rtl="0">
              <a:spcBef>
                <a:spcPts val="1200"/>
              </a:spcBef>
            </a:pPr>
            <a:r>
              <a:rPr lang="pt" sz="16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~$7.9 bn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84BE5CB-7D8E-4504-9787-9051A2E31C07}"/>
              </a:ext>
            </a:extLst>
          </p:cNvPr>
          <p:cNvSpPr/>
          <p:nvPr/>
        </p:nvSpPr>
        <p:spPr>
          <a:xfrm>
            <a:off x="5108051" y="4402994"/>
            <a:ext cx="963402" cy="20321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rtl="0">
              <a:spcBef>
                <a:spcPts val="1200"/>
              </a:spcBef>
            </a:pPr>
            <a:r>
              <a:rPr lang="pt" sz="1600" b="1">
                <a:solidFill>
                  <a:schemeClr val="bg1"/>
                </a:solidFill>
              </a:rPr>
              <a:t>AMEA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CD23746-3259-4793-8BFF-B656FACA33F7}"/>
              </a:ext>
            </a:extLst>
          </p:cNvPr>
          <p:cNvSpPr/>
          <p:nvPr/>
        </p:nvSpPr>
        <p:spPr>
          <a:xfrm>
            <a:off x="5064489" y="4631924"/>
            <a:ext cx="1059742" cy="22203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rtl="0">
              <a:spcBef>
                <a:spcPts val="1200"/>
              </a:spcBef>
            </a:pPr>
            <a:r>
              <a:rPr lang="pt" sz="16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~$8.4 bn</a:t>
            </a:r>
          </a:p>
        </p:txBody>
      </p:sp>
    </p:spTree>
    <p:extLst>
      <p:ext uri="{BB962C8B-B14F-4D97-AF65-F5344CB8AC3E}">
        <p14:creationId xmlns:p14="http://schemas.microsoft.com/office/powerpoint/2010/main" val="15095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BEBE180-4401-4E1E-9403-0C1C724AEB6C}"/>
              </a:ext>
            </a:extLst>
          </p:cNvPr>
          <p:cNvSpPr/>
          <p:nvPr/>
        </p:nvSpPr>
        <p:spPr bwMode="gray">
          <a:xfrm>
            <a:off x="180975" y="5972175"/>
            <a:ext cx="1200649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DFD250B-F435-486B-90F4-2FA1CC7EE33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rtlCol="0"/>
          <a:lstStyle/>
          <a:p>
            <a:pPr rtl="0"/>
            <a:r>
              <a:rPr lang="pt"/>
              <a:t> 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D5C8EEA6-5850-453A-B272-D03637E340A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rtlCol="0"/>
          <a:lstStyle/>
          <a:p>
            <a:pPr rtl="0"/>
            <a:r>
              <a:rPr lang="pt"/>
              <a:t> </a:t>
            </a:r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39F85D34-3411-46DA-83F1-D4BA84934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4690" y="3494094"/>
            <a:ext cx="4129240" cy="33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F10766-2633-4C2F-B987-B26EA8409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289" y="0"/>
            <a:ext cx="4124711" cy="3365667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F1529BB0-DC96-49B6-8362-936BF0EEB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2760" y="3487734"/>
            <a:ext cx="4129240" cy="33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xmlns="" id="{8B9B4D39-A51A-477D-8ADD-637A561D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C5B346-3986-43C9-BBC4-4507E1A22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36"/>
          <a:stretch/>
        </p:blipFill>
        <p:spPr>
          <a:xfrm>
            <a:off x="3814690" y="0"/>
            <a:ext cx="4129240" cy="336390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C65EB1EA-E03D-49A9-8500-42395F56AC7A}"/>
              </a:ext>
            </a:extLst>
          </p:cNvPr>
          <p:cNvSpPr txBox="1">
            <a:spLocks/>
          </p:cNvSpPr>
          <p:nvPr/>
        </p:nvSpPr>
        <p:spPr bwMode="gray">
          <a:xfrm>
            <a:off x="308504" y="1647946"/>
            <a:ext cx="3378658" cy="22260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Electrification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Motion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Process Automation</a:t>
            </a:r>
          </a:p>
          <a:p>
            <a:pPr>
              <a:lnSpc>
                <a:spcPts val="2700"/>
              </a:lnSpc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Robotics &amp; Discrete Automation</a:t>
            </a:r>
          </a:p>
          <a:p>
            <a:pPr marL="176213" marR="0" lvl="0" indent="-176213" algn="l" defTabSz="91449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2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ea typeface="ABBvoice"/>
              <a:cs typeface="ABBvoice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08F16611-70D9-4D0F-9C10-45D398A2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3481426" cy="396000"/>
          </a:xfrm>
        </p:spPr>
        <p:txBody>
          <a:bodyPr rtlCol="0"/>
          <a:lstStyle/>
          <a:p>
            <a:pPr rtl="0"/>
            <a:r>
              <a:rPr lang="pt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Nossas Áreas de Negócio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72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5CC00E-2049-47BF-B4D6-85B1104E89FE}"/>
              </a:ext>
            </a:extLst>
          </p:cNvPr>
          <p:cNvSpPr/>
          <p:nvPr/>
        </p:nvSpPr>
        <p:spPr bwMode="gray">
          <a:xfrm>
            <a:off x="180975" y="5972175"/>
            <a:ext cx="1200649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0558ECFF-2D28-45A0-A2F0-EE2A5EB9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5694274" cy="396000"/>
          </a:xfrm>
        </p:spPr>
        <p:txBody>
          <a:bodyPr rtlCol="0"/>
          <a:lstStyle/>
          <a:p>
            <a:pPr rtl="0"/>
            <a:r>
              <a:rPr lang="pt-BR" dirty="0"/>
              <a:t>Electrification</a:t>
            </a:r>
            <a:endParaRPr lang="pt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xmlns="" id="{8DEC0CC1-F2BB-483C-9386-72B71034F819}"/>
              </a:ext>
            </a:extLst>
          </p:cNvPr>
          <p:cNvSpPr txBox="1">
            <a:spLocks/>
          </p:cNvSpPr>
          <p:nvPr/>
        </p:nvSpPr>
        <p:spPr bwMode="gray">
          <a:xfrm>
            <a:off x="333264" y="1547637"/>
            <a:ext cx="5354464" cy="3183726"/>
          </a:xfrm>
          <a:prstGeom prst="rect">
            <a:avLst/>
          </a:prstGeom>
        </p:spPr>
        <p:txBody>
          <a:bodyPr lIns="0" tIns="0" rIns="0" bIns="0" rtlCol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ts val="2700"/>
              </a:lnSpc>
            </a:pPr>
            <a:r>
              <a:rPr lang="pt" sz="1600" b="1" dirty="0"/>
              <a:t>Escrevendo o futuro da </a:t>
            </a:r>
            <a:r>
              <a:rPr lang="pt-BR" sz="1600" b="1" dirty="0"/>
              <a:t>eletrificação</a:t>
            </a:r>
            <a:r>
              <a:rPr lang="pt" sz="1600" b="1" dirty="0"/>
              <a:t> segura, inteligente e sustentável.</a:t>
            </a:r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/>
          </a:p>
          <a:p>
            <a:pPr rtl="0">
              <a:lnSpc>
                <a:spcPts val="2700"/>
              </a:lnSpc>
            </a:pP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O negócio de </a:t>
            </a:r>
            <a:r>
              <a:rPr lang="pt-BR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Electrification</a:t>
            </a: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 da ABB oferece um amplo portfólio de produtos, soluções digitais e serviços, da subestação ao soquete, permitindo uma </a:t>
            </a:r>
            <a:r>
              <a:rPr lang="pt-BR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eletrificação</a:t>
            </a: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 segura, inteligente e sustentável. </a:t>
            </a:r>
            <a:endParaRPr lang="sv-SE" sz="1600" dirty="0"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 marL="176213" marR="0" lvl="0" indent="-176213" algn="l" defTabSz="91449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BBvoice"/>
              <a:cs typeface="ABBvoice"/>
            </a:endParaRPr>
          </a:p>
        </p:txBody>
      </p:sp>
      <p:graphicFrame>
        <p:nvGraphicFramePr>
          <p:cNvPr id="53" name="Table 43">
            <a:extLst>
              <a:ext uri="{FF2B5EF4-FFF2-40B4-BE49-F238E27FC236}">
                <a16:creationId xmlns:a16="http://schemas.microsoft.com/office/drawing/2014/main" xmlns="" id="{23D2800D-7733-4AD8-A16D-ABC6F2DC4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047267"/>
              </p:ext>
            </p:extLst>
          </p:nvPr>
        </p:nvGraphicFramePr>
        <p:xfrm>
          <a:off x="1463564" y="4840796"/>
          <a:ext cx="3312000" cy="18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xmlns="" val="193258388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300375730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" sz="1600" b="1" noProof="0" dirty="0"/>
                        <a:t>Receitas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 dirty="0"/>
                        <a:t>11,9 </a:t>
                      </a:r>
                      <a:r>
                        <a:rPr lang="pt-BR" sz="1600" dirty="0" err="1"/>
                        <a:t>bn</a:t>
                      </a:r>
                      <a:r>
                        <a:rPr lang="pt-BR" sz="1600" dirty="0"/>
                        <a:t> 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484634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-BR" sz="1600" b="1" noProof="0" dirty="0"/>
                        <a:t>Funcionários</a:t>
                      </a:r>
                      <a:endParaRPr lang="pt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 dirty="0"/>
                        <a:t>~50 k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307444"/>
                  </a:ext>
                </a:extLst>
              </a:tr>
            </a:tbl>
          </a:graphicData>
        </a:graphic>
      </p:graphicFrame>
      <p:pic>
        <p:nvPicPr>
          <p:cNvPr id="54" name="Graphic 53" descr="Dollar">
            <a:extLst>
              <a:ext uri="{FF2B5EF4-FFF2-40B4-BE49-F238E27FC236}">
                <a16:creationId xmlns:a16="http://schemas.microsoft.com/office/drawing/2014/main" xmlns="" id="{19A42E13-123C-43FE-BCFA-A05374EE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8190" y="4897620"/>
            <a:ext cx="624548" cy="624548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xmlns="" id="{9BA0599C-2CE8-4DC7-BFD0-2F417A344B0B}"/>
              </a:ext>
            </a:extLst>
          </p:cNvPr>
          <p:cNvSpPr txBox="1">
            <a:spLocks/>
          </p:cNvSpPr>
          <p:nvPr/>
        </p:nvSpPr>
        <p:spPr bwMode="gray">
          <a:xfrm>
            <a:off x="333264" y="6533034"/>
            <a:ext cx="1775460" cy="2453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" sz="800" b="0">
                <a:solidFill>
                  <a:schemeClr val="bg1">
                    <a:lumMod val="65000"/>
                  </a:schemeClr>
                </a:solidFill>
              </a:rPr>
              <a:t>Números para o ano fiscal de 2020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B41961F-094A-421E-939B-BA9BE17B5A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57" y="5866329"/>
            <a:ext cx="696262" cy="6962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D5BF32-13C8-4CA6-9E02-23D09C1723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9" r="26074"/>
          <a:stretch/>
        </p:blipFill>
        <p:spPr>
          <a:xfrm>
            <a:off x="6096000" y="0"/>
            <a:ext cx="6091470" cy="685800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xmlns="" id="{D4C9CDC5-083C-42F3-911A-0DAE1EAD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5CC00E-2049-47BF-B4D6-85B1104E89FE}"/>
              </a:ext>
            </a:extLst>
          </p:cNvPr>
          <p:cNvSpPr/>
          <p:nvPr/>
        </p:nvSpPr>
        <p:spPr bwMode="gray">
          <a:xfrm>
            <a:off x="180975" y="5972175"/>
            <a:ext cx="1200649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0558ECFF-2D28-45A0-A2F0-EE2A5EB9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4746736" cy="396000"/>
          </a:xfrm>
        </p:spPr>
        <p:txBody>
          <a:bodyPr rtlCol="0"/>
          <a:lstStyle/>
          <a:p>
            <a:pPr rtl="0"/>
            <a:r>
              <a:rPr lang="pt-BR" dirty="0"/>
              <a:t>Motion</a:t>
            </a:r>
            <a:endParaRPr lang="pt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6496B85-79D4-4D9A-92C1-AA104F947027}"/>
              </a:ext>
            </a:extLst>
          </p:cNvPr>
          <p:cNvSpPr txBox="1">
            <a:spLocks/>
          </p:cNvSpPr>
          <p:nvPr/>
        </p:nvSpPr>
        <p:spPr bwMode="gray">
          <a:xfrm>
            <a:off x="333264" y="1547637"/>
            <a:ext cx="5694274" cy="3005822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pt" sz="1600" b="1" dirty="0"/>
              <a:t>Mantemos o mundo em movimento enquanto economizamos energia todos os dias.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O negócio Motion da ABB é o maior fornecedor mundial de inversores e motores. Fornecemos aos clientes uma gama completa de motores elétricos, geradores, inversores e serviços, bem como produtos de transmissão mecânica de energia e </a:t>
            </a:r>
            <a:r>
              <a:rPr lang="pt-BR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soluções digitais para powertrains</a:t>
            </a: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.</a:t>
            </a:r>
            <a:endParaRPr lang="en-US" dirty="0"/>
          </a:p>
          <a:p>
            <a:pPr marL="175895" marR="0" lvl="0" indent="-175895" algn="l" defTabSz="91449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BBvoice"/>
              <a:cs typeface="ABBvoic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670B1E-B982-4B9C-A90F-8081DC2CB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707" y="5728"/>
            <a:ext cx="6101293" cy="6854032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xmlns="" id="{D4C9CDC5-083C-42F3-911A-0DAE1EAD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43">
            <a:extLst>
              <a:ext uri="{FF2B5EF4-FFF2-40B4-BE49-F238E27FC236}">
                <a16:creationId xmlns:a16="http://schemas.microsoft.com/office/drawing/2014/main" xmlns="" id="{78106E60-FD36-45F4-B0A5-74B6BB501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007590"/>
              </p:ext>
            </p:extLst>
          </p:nvPr>
        </p:nvGraphicFramePr>
        <p:xfrm>
          <a:off x="1463564" y="4840796"/>
          <a:ext cx="3312000" cy="18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xmlns="" val="193258388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300375730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" sz="1600" b="1" noProof="0"/>
                        <a:t>Receitas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 dirty="0"/>
                        <a:t>6,4 </a:t>
                      </a:r>
                      <a:r>
                        <a:rPr lang="pt-BR" sz="1600" dirty="0"/>
                        <a:t>bn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484634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-BR" sz="1600" b="1" noProof="0" dirty="0"/>
                        <a:t>Funcionários</a:t>
                      </a:r>
                      <a:endParaRPr lang="pt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/>
                        <a:t>~21 k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307444"/>
                  </a:ext>
                </a:extLst>
              </a:tr>
            </a:tbl>
          </a:graphicData>
        </a:graphic>
      </p:graphicFrame>
      <p:pic>
        <p:nvPicPr>
          <p:cNvPr id="15" name="Graphic 14" descr="Dollar">
            <a:extLst>
              <a:ext uri="{FF2B5EF4-FFF2-40B4-BE49-F238E27FC236}">
                <a16:creationId xmlns:a16="http://schemas.microsoft.com/office/drawing/2014/main" xmlns="" id="{6ABB7290-2D99-426D-A9DE-1630D751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190" y="4897620"/>
            <a:ext cx="624548" cy="624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D7EC4C-3C93-4D6F-9957-BD7A21EEE2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57" y="5866329"/>
            <a:ext cx="696262" cy="69626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3C85F56-0683-49AC-BD0C-4A09FE4C44D8}"/>
              </a:ext>
            </a:extLst>
          </p:cNvPr>
          <p:cNvSpPr txBox="1">
            <a:spLocks/>
          </p:cNvSpPr>
          <p:nvPr/>
        </p:nvSpPr>
        <p:spPr bwMode="gray">
          <a:xfrm>
            <a:off x="333264" y="6533034"/>
            <a:ext cx="1775460" cy="2453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" sz="800" b="0">
                <a:solidFill>
                  <a:schemeClr val="bg1">
                    <a:lumMod val="65000"/>
                  </a:schemeClr>
                </a:solidFill>
              </a:rPr>
              <a:t>Números para o ano fiscal de 2020</a:t>
            </a:r>
          </a:p>
        </p:txBody>
      </p:sp>
    </p:spTree>
    <p:extLst>
      <p:ext uri="{BB962C8B-B14F-4D97-AF65-F5344CB8AC3E}">
        <p14:creationId xmlns:p14="http://schemas.microsoft.com/office/powerpoint/2010/main" val="24898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5CC00E-2049-47BF-B4D6-85B1104E89FE}"/>
              </a:ext>
            </a:extLst>
          </p:cNvPr>
          <p:cNvSpPr/>
          <p:nvPr/>
        </p:nvSpPr>
        <p:spPr bwMode="gray">
          <a:xfrm>
            <a:off x="180975" y="5972175"/>
            <a:ext cx="1200649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0558ECFF-2D28-45A0-A2F0-EE2A5EB9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4746736" cy="396000"/>
          </a:xfrm>
        </p:spPr>
        <p:txBody>
          <a:bodyPr rtlCol="0"/>
          <a:lstStyle/>
          <a:p>
            <a:r>
              <a:rPr lang="en-US" dirty="0"/>
              <a:t>Process Automation</a:t>
            </a:r>
            <a:endParaRPr lang="pt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37DCB1C4-4F97-4D98-BE13-F47E6AE00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" r="-1"/>
          <a:stretch/>
        </p:blipFill>
        <p:spPr bwMode="auto">
          <a:xfrm>
            <a:off x="6090706" y="0"/>
            <a:ext cx="61012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xmlns="" id="{D4C9CDC5-083C-42F3-911A-0DAE1EAD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A01FF4AA-4439-4940-8849-97F5CE3C5C7D}"/>
              </a:ext>
            </a:extLst>
          </p:cNvPr>
          <p:cNvSpPr txBox="1">
            <a:spLocks/>
          </p:cNvSpPr>
          <p:nvPr/>
        </p:nvSpPr>
        <p:spPr bwMode="gray">
          <a:xfrm>
            <a:off x="333264" y="1547637"/>
            <a:ext cx="5694274" cy="2226078"/>
          </a:xfrm>
          <a:prstGeom prst="rect">
            <a:avLst/>
          </a:prstGeom>
        </p:spPr>
        <p:txBody>
          <a:bodyPr lIns="0" tIns="0" rIns="0" bIns="0" rtlCol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ts val="2700"/>
              </a:lnSpc>
            </a:pPr>
            <a:r>
              <a:rPr lang="pt" sz="1600" b="1"/>
              <a:t>Escrevendo o futuro de operações seguras, inteligentes e sustentáveis.</a:t>
            </a:r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/>
          </a:p>
          <a:p>
            <a:pPr rtl="0">
              <a:lnSpc>
                <a:spcPts val="2700"/>
              </a:lnSpc>
            </a:pPr>
            <a:r>
              <a:rPr lang="pt" sz="1600">
                <a:ea typeface="ABBvoice Light" panose="020D0403020503020204" pitchFamily="34" charset="0"/>
                <a:cs typeface="ABBvoice Light" panose="020D0403020503020204" pitchFamily="34" charset="0"/>
              </a:rPr>
              <a:t>O negócio de </a:t>
            </a:r>
            <a:r>
              <a:rPr lang="pt-BR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Process Automation </a:t>
            </a:r>
            <a:r>
              <a:rPr lang="pt" sz="1600">
                <a:ea typeface="ABBvoice Light" panose="020D0403020503020204" pitchFamily="34" charset="0"/>
                <a:cs typeface="ABBvoice Light" panose="020D0403020503020204" pitchFamily="34" charset="0"/>
              </a:rPr>
              <a:t>da ABB oferece uma ampla gama de soluções para indústrias de processo e híbridas, incluindo automação integrada, soluções de </a:t>
            </a:r>
            <a:r>
              <a:rPr lang="pt-BR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eletrificação</a:t>
            </a:r>
            <a:r>
              <a:rPr lang="pt" sz="1600">
                <a:ea typeface="ABBvoice Light" panose="020D0403020503020204" pitchFamily="34" charset="0"/>
                <a:cs typeface="ABBvoice Light" panose="020D0403020503020204" pitchFamily="34" charset="0"/>
              </a:rPr>
              <a:t> e digitais específicas para a indústria, tecnologias de controle, software e serviços avançados, bem como medições e análises, e ofertas marítimas e de turboalimentação.</a:t>
            </a:r>
          </a:p>
          <a:p>
            <a:pPr marL="176213" marR="0" lvl="0" indent="-176213" algn="l" defTabSz="91449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BBvoice"/>
              <a:cs typeface="ABBvoice"/>
            </a:endParaRPr>
          </a:p>
        </p:txBody>
      </p:sp>
      <p:graphicFrame>
        <p:nvGraphicFramePr>
          <p:cNvPr id="18" name="Table 43">
            <a:extLst>
              <a:ext uri="{FF2B5EF4-FFF2-40B4-BE49-F238E27FC236}">
                <a16:creationId xmlns:a16="http://schemas.microsoft.com/office/drawing/2014/main" xmlns="" id="{54A660DA-4095-4AFD-B100-F5EF8EFC0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88865"/>
              </p:ext>
            </p:extLst>
          </p:nvPr>
        </p:nvGraphicFramePr>
        <p:xfrm>
          <a:off x="1463564" y="4840796"/>
          <a:ext cx="3312000" cy="18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xmlns="" val="193258388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300375730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" sz="1600" b="1" noProof="0"/>
                        <a:t>Receitas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/>
                        <a:t>$5.8 bn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484634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-BR" sz="1600" b="1" noProof="0" dirty="0"/>
                        <a:t>Funcionários</a:t>
                      </a:r>
                      <a:endParaRPr lang="pt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/>
                        <a:t>~22 k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307444"/>
                  </a:ext>
                </a:extLst>
              </a:tr>
            </a:tbl>
          </a:graphicData>
        </a:graphic>
      </p:graphicFrame>
      <p:pic>
        <p:nvPicPr>
          <p:cNvPr id="19" name="Graphic 18" descr="Dollar">
            <a:extLst>
              <a:ext uri="{FF2B5EF4-FFF2-40B4-BE49-F238E27FC236}">
                <a16:creationId xmlns:a16="http://schemas.microsoft.com/office/drawing/2014/main" xmlns="" id="{C197588F-18B6-4497-8324-7174BC744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190" y="5080500"/>
            <a:ext cx="624548" cy="6245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585926-CCC9-4014-8927-2F2E79FFB6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57" y="5866329"/>
            <a:ext cx="696262" cy="69626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DE6472A7-A0F4-4A57-AF89-0016B8B7EB56}"/>
              </a:ext>
            </a:extLst>
          </p:cNvPr>
          <p:cNvSpPr txBox="1">
            <a:spLocks/>
          </p:cNvSpPr>
          <p:nvPr/>
        </p:nvSpPr>
        <p:spPr bwMode="gray">
          <a:xfrm>
            <a:off x="333264" y="6533034"/>
            <a:ext cx="1775460" cy="2453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" sz="800" b="0">
                <a:solidFill>
                  <a:schemeClr val="bg1">
                    <a:lumMod val="65000"/>
                  </a:schemeClr>
                </a:solidFill>
              </a:rPr>
              <a:t>Números para o ano fiscal de 2020</a:t>
            </a:r>
          </a:p>
        </p:txBody>
      </p:sp>
    </p:spTree>
    <p:extLst>
      <p:ext uri="{BB962C8B-B14F-4D97-AF65-F5344CB8AC3E}">
        <p14:creationId xmlns:p14="http://schemas.microsoft.com/office/powerpoint/2010/main" val="21945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5CC00E-2049-47BF-B4D6-85B1104E89FE}"/>
              </a:ext>
            </a:extLst>
          </p:cNvPr>
          <p:cNvSpPr/>
          <p:nvPr/>
        </p:nvSpPr>
        <p:spPr bwMode="gray">
          <a:xfrm>
            <a:off x="180975" y="5972175"/>
            <a:ext cx="1200649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0558ECFF-2D28-45A0-A2F0-EE2A5EB9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5831200" cy="396000"/>
          </a:xfrm>
        </p:spPr>
        <p:txBody>
          <a:bodyPr rtlCol="0"/>
          <a:lstStyle/>
          <a:p>
            <a:pPr rtl="0"/>
            <a:r>
              <a:rPr lang="pt-BR" dirty="0"/>
              <a:t>Robotics &amp; Discrete Automation</a:t>
            </a:r>
            <a:r>
              <a:rPr lang="pt" dirty="0"/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BD7C425-2259-48EC-BFE8-B117D45A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707" y="0"/>
            <a:ext cx="6096000" cy="685800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xmlns="" id="{D4C9CDC5-083C-42F3-911A-0DAE1EAD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3412DF41-5C4B-4CFA-8284-654E3992085B}"/>
              </a:ext>
            </a:extLst>
          </p:cNvPr>
          <p:cNvSpPr txBox="1">
            <a:spLocks/>
          </p:cNvSpPr>
          <p:nvPr/>
        </p:nvSpPr>
        <p:spPr bwMode="gray">
          <a:xfrm>
            <a:off x="333264" y="1547637"/>
            <a:ext cx="5694274" cy="2226078"/>
          </a:xfrm>
          <a:prstGeom prst="rect">
            <a:avLst/>
          </a:prstGeom>
        </p:spPr>
        <p:txBody>
          <a:bodyPr lIns="0" tIns="0" rIns="0" bIns="0" rtlCol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ts val="2700"/>
              </a:lnSpc>
            </a:pPr>
            <a:r>
              <a:rPr lang="pt" sz="1600" b="1" dirty="0"/>
              <a:t>Escrevendo o futuro da fabricação flexível e das máquinas inteligentes.</a:t>
            </a:r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/>
          </a:p>
          <a:p>
            <a:pPr rtl="0">
              <a:lnSpc>
                <a:spcPts val="2700"/>
              </a:lnSpc>
            </a:pP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Os negócios de </a:t>
            </a:r>
            <a:r>
              <a:rPr lang="pt-BR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Robotics &amp; Discrete Automation</a:t>
            </a:r>
            <a:r>
              <a:rPr lang="pt" sz="1600" dirty="0">
                <a:ea typeface="ABBvoice Light" panose="020D0403020503020204" pitchFamily="34" charset="0"/>
                <a:cs typeface="ABBvoice Light" panose="020D0403020503020204" pitchFamily="34" charset="0"/>
              </a:rPr>
              <a:t> da ABB fornecem soluções de valor agregado em robótica, automação de máquinas e fábricas. Nossas soluções integradas de automação, nossa experiência em aplicações em um amplo escopo de indústrias e nossa presença global proporcionam valor tangível ao cliente. </a:t>
            </a:r>
          </a:p>
          <a:p>
            <a:pPr marL="176213" marR="0" lvl="0" indent="-176213" algn="l" defTabSz="91449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BBvoice"/>
              <a:cs typeface="ABBvoice"/>
            </a:endParaRPr>
          </a:p>
        </p:txBody>
      </p:sp>
      <p:graphicFrame>
        <p:nvGraphicFramePr>
          <p:cNvPr id="9" name="Table 43">
            <a:extLst>
              <a:ext uri="{FF2B5EF4-FFF2-40B4-BE49-F238E27FC236}">
                <a16:creationId xmlns:a16="http://schemas.microsoft.com/office/drawing/2014/main" xmlns="" id="{51FAE45F-1C4B-482E-BB3F-9264E5B71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263905"/>
              </p:ext>
            </p:extLst>
          </p:nvPr>
        </p:nvGraphicFramePr>
        <p:xfrm>
          <a:off x="1463564" y="4840796"/>
          <a:ext cx="3312000" cy="18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xmlns="" val="1932583887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3003757308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" sz="1600" b="1" noProof="0"/>
                        <a:t>Receitas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 dirty="0"/>
                        <a:t>2,9 bn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484634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rtl="0"/>
                      <a:r>
                        <a:rPr lang="pt-BR" sz="1600" b="1" noProof="0" dirty="0"/>
                        <a:t>Funcionários</a:t>
                      </a:r>
                      <a:endParaRPr lang="pt" sz="16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" sz="1600" dirty="0"/>
                        <a:t>~11 k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307444"/>
                  </a:ext>
                </a:extLst>
              </a:tr>
            </a:tbl>
          </a:graphicData>
        </a:graphic>
      </p:graphicFrame>
      <p:pic>
        <p:nvPicPr>
          <p:cNvPr id="10" name="Graphic 9" descr="Dollar">
            <a:extLst>
              <a:ext uri="{FF2B5EF4-FFF2-40B4-BE49-F238E27FC236}">
                <a16:creationId xmlns:a16="http://schemas.microsoft.com/office/drawing/2014/main" xmlns="" id="{7C8A4418-57FD-44EE-A99B-AF9375E49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190" y="4897620"/>
            <a:ext cx="624548" cy="624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5B07616-5A0D-42E4-8747-1538E4D090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57" y="5866329"/>
            <a:ext cx="696262" cy="696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790CFB6-7A5E-4955-ABD2-8E11F27BD6C4}"/>
              </a:ext>
            </a:extLst>
          </p:cNvPr>
          <p:cNvSpPr txBox="1">
            <a:spLocks/>
          </p:cNvSpPr>
          <p:nvPr/>
        </p:nvSpPr>
        <p:spPr bwMode="gray">
          <a:xfrm>
            <a:off x="333264" y="6533034"/>
            <a:ext cx="1775460" cy="2453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" sz="800" b="0">
                <a:solidFill>
                  <a:schemeClr val="bg1">
                    <a:lumMod val="65000"/>
                  </a:schemeClr>
                </a:solidFill>
              </a:rPr>
              <a:t>Números para o ano fiscal de 2020</a:t>
            </a:r>
          </a:p>
        </p:txBody>
      </p:sp>
    </p:spTree>
    <p:extLst>
      <p:ext uri="{BB962C8B-B14F-4D97-AF65-F5344CB8AC3E}">
        <p14:creationId xmlns:p14="http://schemas.microsoft.com/office/powerpoint/2010/main" val="9065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DAEB5F4-D346-4967-8C4B-E4E6C98C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 noProof="0"/>
              <a:t>Modelo de negócio totalmente descentralizado com 21 Divisões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7FE808-58C8-4026-9A4F-263637688B4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r>
              <a:rPr lang="pt"/>
              <a:t>4 de março de 2021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27AF37CB-D426-4FE2-A42F-945963A77AD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rtlCol="0"/>
          <a:lstStyle/>
          <a:p>
            <a:pPr rtl="0"/>
            <a:r>
              <a:rPr lang="pt" noProof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8C2B40-C944-4D42-931A-E84BA1314A9D}"/>
              </a:ext>
            </a:extLst>
          </p:cNvPr>
          <p:cNvSpPr/>
          <p:nvPr/>
        </p:nvSpPr>
        <p:spPr bwMode="gray">
          <a:xfrm>
            <a:off x="0" y="5915025"/>
            <a:ext cx="12192000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 dirty="0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xmlns="" id="{978E76DB-3DED-44D5-AAA1-ABD0D2120321}"/>
              </a:ext>
            </a:extLst>
          </p:cNvPr>
          <p:cNvSpPr txBox="1">
            <a:spLocks/>
          </p:cNvSpPr>
          <p:nvPr/>
        </p:nvSpPr>
        <p:spPr bwMode="gray">
          <a:xfrm>
            <a:off x="329807" y="3754524"/>
            <a:ext cx="1129776" cy="229467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</a:pPr>
            <a:r>
              <a:rPr lang="pt" sz="1400" spc="200">
                <a:ea typeface="ABBvoice Light" panose="020D0403020503020204" pitchFamily="34" charset="0"/>
                <a:cs typeface="ABBvoice Light" panose="020D0403020503020204" pitchFamily="34" charset="0"/>
              </a:rPr>
              <a:t>DIVISÃO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xmlns="" id="{31CDD180-BECB-4F79-80C6-2C4B4A09B5F2}"/>
              </a:ext>
            </a:extLst>
          </p:cNvPr>
          <p:cNvSpPr txBox="1">
            <a:spLocks/>
          </p:cNvSpPr>
          <p:nvPr/>
        </p:nvSpPr>
        <p:spPr bwMode="gray">
          <a:xfrm>
            <a:off x="329807" y="2024516"/>
            <a:ext cx="1309722" cy="396000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</a:pPr>
            <a:r>
              <a:rPr lang="pt" sz="1400" spc="200" dirty="0">
                <a:solidFill>
                  <a:schemeClr val="tx1"/>
                </a:solidFill>
                <a:ea typeface="ABBvoice Light" panose="020D0403020503020204" pitchFamily="34" charset="0"/>
                <a:cs typeface="ABBvoice Light" panose="020D0403020503020204" pitchFamily="34" charset="0"/>
              </a:rPr>
              <a:t>ÁREAs DE NEGÓCIO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61C2AAE-5349-466E-B86A-7839AC274638}"/>
              </a:ext>
            </a:extLst>
          </p:cNvPr>
          <p:cNvGrpSpPr/>
          <p:nvPr/>
        </p:nvGrpSpPr>
        <p:grpSpPr>
          <a:xfrm>
            <a:off x="6873414" y="1934103"/>
            <a:ext cx="2412000" cy="4705316"/>
            <a:chOff x="4300208" y="1934103"/>
            <a:chExt cx="2412000" cy="470531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03D1531E-5F67-4BE7-9B91-14DD311248BF}"/>
                </a:ext>
              </a:extLst>
            </p:cNvPr>
            <p:cNvSpPr/>
            <p:nvPr/>
          </p:nvSpPr>
          <p:spPr bwMode="gray">
            <a:xfrm>
              <a:off x="4300208" y="1934103"/>
              <a:ext cx="2412000" cy="47053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51" name="Picture 4">
              <a:extLst>
                <a:ext uri="{FF2B5EF4-FFF2-40B4-BE49-F238E27FC236}">
                  <a16:creationId xmlns:a16="http://schemas.microsoft.com/office/drawing/2014/main" xmlns="" id="{93F8D138-E1DC-4BDD-B18C-F1843CE032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17871" y="2475144"/>
              <a:ext cx="2176674" cy="1129569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53" name="Rektangel 16">
              <a:extLst>
                <a:ext uri="{FF2B5EF4-FFF2-40B4-BE49-F238E27FC236}">
                  <a16:creationId xmlns:a16="http://schemas.microsoft.com/office/drawing/2014/main" xmlns="" id="{A50120BC-4D92-4E7D-A5C6-0544A01885D0}"/>
                </a:ext>
              </a:extLst>
            </p:cNvPr>
            <p:cNvSpPr/>
            <p:nvPr/>
          </p:nvSpPr>
          <p:spPr>
            <a:xfrm rot="5400000">
              <a:off x="5361543" y="2787518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Energy Industries</a:t>
              </a:r>
            </a:p>
          </p:txBody>
        </p:sp>
        <p:sp>
          <p:nvSpPr>
            <p:cNvPr id="57" name="Rektangel 16">
              <a:extLst>
                <a:ext uri="{FF2B5EF4-FFF2-40B4-BE49-F238E27FC236}">
                  <a16:creationId xmlns:a16="http://schemas.microsoft.com/office/drawing/2014/main" xmlns="" id="{026DB3CE-4367-4AF2-A603-17AA087BC072}"/>
                </a:ext>
              </a:extLst>
            </p:cNvPr>
            <p:cNvSpPr/>
            <p:nvPr/>
          </p:nvSpPr>
          <p:spPr>
            <a:xfrm rot="5400000">
              <a:off x="5364093" y="3143622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Process Industries</a:t>
              </a:r>
            </a:p>
          </p:txBody>
        </p:sp>
        <p:sp>
          <p:nvSpPr>
            <p:cNvPr id="58" name="Rektangel 16">
              <a:extLst>
                <a:ext uri="{FF2B5EF4-FFF2-40B4-BE49-F238E27FC236}">
                  <a16:creationId xmlns:a16="http://schemas.microsoft.com/office/drawing/2014/main" xmlns="" id="{5EF43B1C-9A6B-441A-81F2-D232D9CD6021}"/>
                </a:ext>
              </a:extLst>
            </p:cNvPr>
            <p:cNvSpPr/>
            <p:nvPr/>
          </p:nvSpPr>
          <p:spPr>
            <a:xfrm rot="5400000">
              <a:off x="5361543" y="3499726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Marine &amp; Ports</a:t>
              </a:r>
            </a:p>
          </p:txBody>
        </p:sp>
        <p:sp>
          <p:nvSpPr>
            <p:cNvPr id="59" name="Rektangel 16">
              <a:extLst>
                <a:ext uri="{FF2B5EF4-FFF2-40B4-BE49-F238E27FC236}">
                  <a16:creationId xmlns:a16="http://schemas.microsoft.com/office/drawing/2014/main" xmlns="" id="{FA417125-8C46-4362-A5DC-FBA46D6A8E79}"/>
                </a:ext>
              </a:extLst>
            </p:cNvPr>
            <p:cNvSpPr/>
            <p:nvPr/>
          </p:nvSpPr>
          <p:spPr>
            <a:xfrm rot="5400000">
              <a:off x="5361543" y="3855830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Turbocharging</a:t>
              </a:r>
            </a:p>
          </p:txBody>
        </p:sp>
        <p:sp>
          <p:nvSpPr>
            <p:cNvPr id="60" name="Rektangel 16">
              <a:extLst>
                <a:ext uri="{FF2B5EF4-FFF2-40B4-BE49-F238E27FC236}">
                  <a16:creationId xmlns:a16="http://schemas.microsoft.com/office/drawing/2014/main" xmlns="" id="{FB247114-0A48-41CB-9983-2C343F81BC8A}"/>
                </a:ext>
              </a:extLst>
            </p:cNvPr>
            <p:cNvSpPr/>
            <p:nvPr/>
          </p:nvSpPr>
          <p:spPr>
            <a:xfrm rot="5400000">
              <a:off x="5365210" y="4211934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Measurement &amp; Analytics</a:t>
              </a:r>
            </a:p>
          </p:txBody>
        </p:sp>
        <p:sp>
          <p:nvSpPr>
            <p:cNvPr id="61" name="Rektangel 8">
              <a:extLst>
                <a:ext uri="{FF2B5EF4-FFF2-40B4-BE49-F238E27FC236}">
                  <a16:creationId xmlns:a16="http://schemas.microsoft.com/office/drawing/2014/main" xmlns="" id="{DD266EA6-69A3-428D-8B41-BBE3E8101853}"/>
                </a:ext>
              </a:extLst>
            </p:cNvPr>
            <p:cNvSpPr/>
            <p:nvPr/>
          </p:nvSpPr>
          <p:spPr>
            <a:xfrm>
              <a:off x="4417871" y="1948427"/>
              <a:ext cx="2176674" cy="548178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sv-SE" sz="1400" b="1">
                  <a:solidFill>
                    <a:schemeClr val="tx1"/>
                  </a:solidFill>
                  <a:ea typeface="ABBvoice Light" panose="020D0403020503020204" pitchFamily="34" charset="0"/>
                  <a:cs typeface="ABBvoice Light" panose="020D0403020503020204" pitchFamily="34" charset="0"/>
                </a:rPr>
                <a:t>Process Automation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6FE00EF-A4F6-414D-9B47-2F27CD85FF17}"/>
              </a:ext>
            </a:extLst>
          </p:cNvPr>
          <p:cNvGrpSpPr/>
          <p:nvPr/>
        </p:nvGrpSpPr>
        <p:grpSpPr>
          <a:xfrm>
            <a:off x="4300208" y="1934103"/>
            <a:ext cx="2412000" cy="4705316"/>
            <a:chOff x="6873414" y="1934103"/>
            <a:chExt cx="2412000" cy="470531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901A7D39-58AB-440E-ABD8-3CCB99DA4AA4}"/>
                </a:ext>
              </a:extLst>
            </p:cNvPr>
            <p:cNvSpPr/>
            <p:nvPr/>
          </p:nvSpPr>
          <p:spPr bwMode="gray">
            <a:xfrm>
              <a:off x="6873414" y="1934103"/>
              <a:ext cx="2412000" cy="47053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4" name="Rektangel 16">
              <a:extLst>
                <a:ext uri="{FF2B5EF4-FFF2-40B4-BE49-F238E27FC236}">
                  <a16:creationId xmlns:a16="http://schemas.microsoft.com/office/drawing/2014/main" xmlns="" id="{688D3A1E-50F4-44B5-87A1-3B15E6D3045B}"/>
                </a:ext>
              </a:extLst>
            </p:cNvPr>
            <p:cNvSpPr/>
            <p:nvPr/>
          </p:nvSpPr>
          <p:spPr>
            <a:xfrm rot="5400000">
              <a:off x="7931151" y="2787518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IEC LV Motors</a:t>
              </a:r>
            </a:p>
          </p:txBody>
        </p:sp>
        <p:sp>
          <p:nvSpPr>
            <p:cNvPr id="65" name="Rektangel 16">
              <a:extLst>
                <a:ext uri="{FF2B5EF4-FFF2-40B4-BE49-F238E27FC236}">
                  <a16:creationId xmlns:a16="http://schemas.microsoft.com/office/drawing/2014/main" xmlns="" id="{BA846EBD-5CEA-423C-9769-942A5D9114A6}"/>
                </a:ext>
              </a:extLst>
            </p:cNvPr>
            <p:cNvSpPr/>
            <p:nvPr/>
          </p:nvSpPr>
          <p:spPr>
            <a:xfrm rot="5400000">
              <a:off x="7931151" y="3855830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Drive Products</a:t>
              </a:r>
            </a:p>
          </p:txBody>
        </p:sp>
        <p:sp>
          <p:nvSpPr>
            <p:cNvPr id="66" name="Rektangel 16">
              <a:extLst>
                <a:ext uri="{FF2B5EF4-FFF2-40B4-BE49-F238E27FC236}">
                  <a16:creationId xmlns:a16="http://schemas.microsoft.com/office/drawing/2014/main" xmlns="" id="{6A116ADC-8C45-409E-8EE3-7A6CBE647D8D}"/>
                </a:ext>
              </a:extLst>
            </p:cNvPr>
            <p:cNvSpPr/>
            <p:nvPr/>
          </p:nvSpPr>
          <p:spPr>
            <a:xfrm rot="5400000">
              <a:off x="7931151" y="4211934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Systems Drives</a:t>
              </a:r>
            </a:p>
          </p:txBody>
        </p:sp>
        <p:sp>
          <p:nvSpPr>
            <p:cNvPr id="67" name="Rektangel 16">
              <a:extLst>
                <a:ext uri="{FF2B5EF4-FFF2-40B4-BE49-F238E27FC236}">
                  <a16:creationId xmlns:a16="http://schemas.microsoft.com/office/drawing/2014/main" xmlns="" id="{E2506037-8315-4C9F-A5D2-8310E56A4F9B}"/>
                </a:ext>
              </a:extLst>
            </p:cNvPr>
            <p:cNvSpPr/>
            <p:nvPr/>
          </p:nvSpPr>
          <p:spPr>
            <a:xfrm rot="5400000">
              <a:off x="7931151" y="4568038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Service</a:t>
              </a:r>
            </a:p>
          </p:txBody>
        </p:sp>
        <p:sp>
          <p:nvSpPr>
            <p:cNvPr id="68" name="Rektangel 16">
              <a:extLst>
                <a:ext uri="{FF2B5EF4-FFF2-40B4-BE49-F238E27FC236}">
                  <a16:creationId xmlns:a16="http://schemas.microsoft.com/office/drawing/2014/main" xmlns="" id="{BF0CB94C-CA06-45FB-AF9D-E143221C5BB2}"/>
                </a:ext>
              </a:extLst>
            </p:cNvPr>
            <p:cNvSpPr/>
            <p:nvPr/>
          </p:nvSpPr>
          <p:spPr>
            <a:xfrm rot="5400000">
              <a:off x="7931151" y="4924142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Traction</a:t>
              </a:r>
            </a:p>
          </p:txBody>
        </p:sp>
        <p:sp>
          <p:nvSpPr>
            <p:cNvPr id="69" name="Rektangel 16">
              <a:extLst>
                <a:ext uri="{FF2B5EF4-FFF2-40B4-BE49-F238E27FC236}">
                  <a16:creationId xmlns:a16="http://schemas.microsoft.com/office/drawing/2014/main" xmlns="" id="{5004E2AE-C6E1-49BA-A316-433AC30AEF17}"/>
                </a:ext>
              </a:extLst>
            </p:cNvPr>
            <p:cNvSpPr/>
            <p:nvPr/>
          </p:nvSpPr>
          <p:spPr>
            <a:xfrm rot="5400000">
              <a:off x="7931151" y="5280244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>
                <a:lnSpc>
                  <a:spcPts val="1500"/>
                </a:lnSpc>
              </a:pPr>
              <a:r>
                <a:rPr lang="en-US" sz="11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Mechanical Power Transmission</a:t>
              </a:r>
            </a:p>
          </p:txBody>
        </p:sp>
        <p:sp>
          <p:nvSpPr>
            <p:cNvPr id="70" name="Rektangel 8">
              <a:extLst>
                <a:ext uri="{FF2B5EF4-FFF2-40B4-BE49-F238E27FC236}">
                  <a16:creationId xmlns:a16="http://schemas.microsoft.com/office/drawing/2014/main" xmlns="" id="{E21DD0DA-BD49-41E3-9253-AD7E25A2B58D}"/>
                </a:ext>
              </a:extLst>
            </p:cNvPr>
            <p:cNvSpPr/>
            <p:nvPr/>
          </p:nvSpPr>
          <p:spPr>
            <a:xfrm>
              <a:off x="6991658" y="1948427"/>
              <a:ext cx="2175512" cy="548178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sv-SE" sz="1400" b="1">
                  <a:solidFill>
                    <a:schemeClr val="tx1"/>
                  </a:solidFill>
                  <a:ea typeface="ABBvoice Light" panose="020D0403020503020204" pitchFamily="34" charset="0"/>
                  <a:cs typeface="ABBvoice Light" panose="020D0403020503020204" pitchFamily="34" charset="0"/>
                </a:rPr>
                <a:t>Motion</a:t>
              </a:r>
            </a:p>
          </p:txBody>
        </p:sp>
        <p:sp>
          <p:nvSpPr>
            <p:cNvPr id="71" name="Rektangel 16">
              <a:extLst>
                <a:ext uri="{FF2B5EF4-FFF2-40B4-BE49-F238E27FC236}">
                  <a16:creationId xmlns:a16="http://schemas.microsoft.com/office/drawing/2014/main" xmlns="" id="{4758C8DE-E817-42F0-B57D-23675EACEE1B}"/>
                </a:ext>
              </a:extLst>
            </p:cNvPr>
            <p:cNvSpPr/>
            <p:nvPr/>
          </p:nvSpPr>
          <p:spPr>
            <a:xfrm rot="5400000">
              <a:off x="7931151" y="3143622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Large Motors &amp; Generators</a:t>
              </a:r>
            </a:p>
          </p:txBody>
        </p:sp>
        <p:sp>
          <p:nvSpPr>
            <p:cNvPr id="72" name="Rektangel 16">
              <a:extLst>
                <a:ext uri="{FF2B5EF4-FFF2-40B4-BE49-F238E27FC236}">
                  <a16:creationId xmlns:a16="http://schemas.microsoft.com/office/drawing/2014/main" xmlns="" id="{13B1AAAF-CC05-441C-B5B0-340B4B3CFBBE}"/>
                </a:ext>
              </a:extLst>
            </p:cNvPr>
            <p:cNvSpPr/>
            <p:nvPr/>
          </p:nvSpPr>
          <p:spPr>
            <a:xfrm rot="5400000">
              <a:off x="7931151" y="3499726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NEMA Motors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C6A8B443-04C3-446A-AFB6-0B807D26F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1077" y="2475145"/>
              <a:ext cx="2196548" cy="11295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6798C044-C1EC-4122-AF08-47BBEDB208E8}"/>
              </a:ext>
            </a:extLst>
          </p:cNvPr>
          <p:cNvGrpSpPr/>
          <p:nvPr/>
        </p:nvGrpSpPr>
        <p:grpSpPr>
          <a:xfrm>
            <a:off x="9446620" y="1934103"/>
            <a:ext cx="2412000" cy="4704822"/>
            <a:chOff x="9446620" y="1934103"/>
            <a:chExt cx="2412000" cy="4704822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9FF2684A-0EE8-43EB-9F3F-6FF66847AFE7}"/>
                </a:ext>
              </a:extLst>
            </p:cNvPr>
            <p:cNvSpPr/>
            <p:nvPr/>
          </p:nvSpPr>
          <p:spPr bwMode="gray">
            <a:xfrm>
              <a:off x="9446620" y="1934103"/>
              <a:ext cx="2412000" cy="470482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76" name="Rektangel 16">
              <a:extLst>
                <a:ext uri="{FF2B5EF4-FFF2-40B4-BE49-F238E27FC236}">
                  <a16:creationId xmlns:a16="http://schemas.microsoft.com/office/drawing/2014/main" xmlns="" id="{86D66AB5-8C1B-491C-A7AB-972D50FB85B8}"/>
                </a:ext>
              </a:extLst>
            </p:cNvPr>
            <p:cNvSpPr/>
            <p:nvPr/>
          </p:nvSpPr>
          <p:spPr>
            <a:xfrm rot="5400000">
              <a:off x="10504357" y="2787518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Robotics</a:t>
              </a:r>
            </a:p>
          </p:txBody>
        </p:sp>
        <p:sp>
          <p:nvSpPr>
            <p:cNvPr id="77" name="Rektangel 16">
              <a:extLst>
                <a:ext uri="{FF2B5EF4-FFF2-40B4-BE49-F238E27FC236}">
                  <a16:creationId xmlns:a16="http://schemas.microsoft.com/office/drawing/2014/main" xmlns="" id="{3F15CBE6-12B7-4A89-9F0E-5D92923E2BCE}"/>
                </a:ext>
              </a:extLst>
            </p:cNvPr>
            <p:cNvSpPr/>
            <p:nvPr/>
          </p:nvSpPr>
          <p:spPr>
            <a:xfrm rot="5400000">
              <a:off x="10504357" y="3143622"/>
              <a:ext cx="298800" cy="21744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 defTabSz="685800"/>
              <a:r>
                <a: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rPr>
                <a:t>Machine Automation</a:t>
              </a:r>
            </a:p>
          </p:txBody>
        </p:sp>
        <p:sp>
          <p:nvSpPr>
            <p:cNvPr id="78" name="Rektangel 10">
              <a:extLst>
                <a:ext uri="{FF2B5EF4-FFF2-40B4-BE49-F238E27FC236}">
                  <a16:creationId xmlns:a16="http://schemas.microsoft.com/office/drawing/2014/main" xmlns="" id="{4FA18BF9-2D74-4C8E-9E43-AF7F5B4C527B}"/>
                </a:ext>
              </a:extLst>
            </p:cNvPr>
            <p:cNvSpPr/>
            <p:nvPr/>
          </p:nvSpPr>
          <p:spPr>
            <a:xfrm>
              <a:off x="9556918" y="1948427"/>
              <a:ext cx="2191405" cy="548178"/>
            </a:xfrm>
            <a:prstGeom prst="rect">
              <a:avLst/>
            </a:prstGeom>
            <a:no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sv-SE" sz="1400" b="1">
                  <a:solidFill>
                    <a:schemeClr val="tx1"/>
                  </a:solidFill>
                  <a:ea typeface="ABBvoice Light" panose="020D0403020503020204" pitchFamily="34" charset="0"/>
                  <a:cs typeface="ABBvoice Light" panose="020D0403020503020204" pitchFamily="34" charset="0"/>
                </a:rPr>
                <a:t>Robotics &amp; </a:t>
              </a:r>
              <a:br>
                <a:rPr lang="sv-SE" sz="1400" b="1">
                  <a:solidFill>
                    <a:schemeClr val="tx1"/>
                  </a:solidFill>
                  <a:ea typeface="ABBvoice Light" panose="020D0403020503020204" pitchFamily="34" charset="0"/>
                  <a:cs typeface="ABBvoice Light" panose="020D0403020503020204" pitchFamily="34" charset="0"/>
                </a:rPr>
              </a:br>
              <a:r>
                <a:rPr lang="sv-SE" sz="1400" b="1">
                  <a:solidFill>
                    <a:schemeClr val="tx1"/>
                  </a:solidFill>
                  <a:ea typeface="ABBvoice Light" panose="020D0403020503020204" pitchFamily="34" charset="0"/>
                  <a:cs typeface="ABBvoice Light" panose="020D0403020503020204" pitchFamily="34" charset="0"/>
                </a:rPr>
                <a:t>Discrete Automation</a:t>
              </a:r>
            </a:p>
          </p:txBody>
        </p:sp>
        <p:pic>
          <p:nvPicPr>
            <p:cNvPr id="79" name="Picture 4">
              <a:extLst>
                <a:ext uri="{FF2B5EF4-FFF2-40B4-BE49-F238E27FC236}">
                  <a16:creationId xmlns:a16="http://schemas.microsoft.com/office/drawing/2014/main" xmlns="" id="{55143A40-8D0F-4DD9-B37B-01313556DB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49552" y="2475144"/>
              <a:ext cx="2191405" cy="112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19">
            <a:extLst>
              <a:ext uri="{FF2B5EF4-FFF2-40B4-BE49-F238E27FC236}">
                <a16:creationId xmlns:a16="http://schemas.microsoft.com/office/drawing/2014/main" xmlns="" id="{B318DF01-3F64-4E90-B095-ECF94CEA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24F1E65-FBE8-46F0-B59F-19B78C155BE2}"/>
              </a:ext>
            </a:extLst>
          </p:cNvPr>
          <p:cNvGrpSpPr/>
          <p:nvPr/>
        </p:nvGrpSpPr>
        <p:grpSpPr>
          <a:xfrm>
            <a:off x="1727002" y="1934103"/>
            <a:ext cx="2412000" cy="4705316"/>
            <a:chOff x="1727002" y="1934103"/>
            <a:chExt cx="2412000" cy="470531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40E328F5-7093-450D-BDB7-F508BDA565C1}"/>
                </a:ext>
              </a:extLst>
            </p:cNvPr>
            <p:cNvGrpSpPr/>
            <p:nvPr/>
          </p:nvGrpSpPr>
          <p:grpSpPr>
            <a:xfrm>
              <a:off x="1727002" y="1934103"/>
              <a:ext cx="2412000" cy="4705316"/>
              <a:chOff x="1727002" y="1934103"/>
              <a:chExt cx="2412000" cy="4705316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EBD98406-19C7-4596-A6E6-DA228FE4DCDC}"/>
                  </a:ext>
                </a:extLst>
              </p:cNvPr>
              <p:cNvSpPr/>
              <p:nvPr/>
            </p:nvSpPr>
            <p:spPr bwMode="gray">
              <a:xfrm>
                <a:off x="1727002" y="1934103"/>
                <a:ext cx="2412000" cy="470531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5" name="Rektangel 16">
                <a:extLst>
                  <a:ext uri="{FF2B5EF4-FFF2-40B4-BE49-F238E27FC236}">
                    <a16:creationId xmlns:a16="http://schemas.microsoft.com/office/drawing/2014/main" xmlns="" id="{3D94669D-E921-4CFD-9EB9-6988681E8D88}"/>
                  </a:ext>
                </a:extLst>
              </p:cNvPr>
              <p:cNvSpPr/>
              <p:nvPr/>
            </p:nvSpPr>
            <p:spPr>
              <a:xfrm rot="5400000">
                <a:off x="2783988" y="2787519"/>
                <a:ext cx="298800" cy="217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 defTabSz="685800"/>
                <a:r>
                  <a:rPr lang="en-US" sz="1200" b="1" dirty="0">
                    <a:solidFill>
                      <a:schemeClr val="tx2"/>
                    </a:solidFill>
                    <a:latin typeface="ABBvoice" panose="020D0603020503020204" pitchFamily="34" charset="0"/>
                    <a:ea typeface="ABBvoice" panose="020D0603020503020204" pitchFamily="34" charset="0"/>
                    <a:cs typeface="ABBvoice" panose="020D0603020503020204" pitchFamily="34" charset="0"/>
                  </a:rPr>
                  <a:t>Distribution Solutions</a:t>
                </a:r>
              </a:p>
            </p:txBody>
          </p:sp>
          <p:sp>
            <p:nvSpPr>
              <p:cNvPr id="86" name="Rektangel 16">
                <a:extLst>
                  <a:ext uri="{FF2B5EF4-FFF2-40B4-BE49-F238E27FC236}">
                    <a16:creationId xmlns:a16="http://schemas.microsoft.com/office/drawing/2014/main" xmlns="" id="{F89E956A-B8C1-437C-BB23-9E0F48FD05BD}"/>
                  </a:ext>
                </a:extLst>
              </p:cNvPr>
              <p:cNvSpPr/>
              <p:nvPr/>
            </p:nvSpPr>
            <p:spPr>
              <a:xfrm rot="5400000">
                <a:off x="2783621" y="3143622"/>
                <a:ext cx="298800" cy="217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 defTabSz="685800"/>
                <a:r>
                  <a:rPr lang="en-US" sz="1200" b="1" dirty="0">
                    <a:solidFill>
                      <a:schemeClr val="tx2"/>
                    </a:solidFill>
                    <a:latin typeface="ABBvoice" panose="020D0603020503020204" pitchFamily="34" charset="0"/>
                    <a:ea typeface="ABBvoice" panose="020D0603020503020204" pitchFamily="34" charset="0"/>
                    <a:cs typeface="ABBvoice" panose="020D0603020503020204" pitchFamily="34" charset="0"/>
                  </a:rPr>
                  <a:t>Smart Power</a:t>
                </a:r>
              </a:p>
            </p:txBody>
          </p:sp>
          <p:sp>
            <p:nvSpPr>
              <p:cNvPr id="87" name="Rektangel 16">
                <a:extLst>
                  <a:ext uri="{FF2B5EF4-FFF2-40B4-BE49-F238E27FC236}">
                    <a16:creationId xmlns:a16="http://schemas.microsoft.com/office/drawing/2014/main" xmlns="" id="{A4A62781-AA56-4375-97B7-E1A5337BF6FB}"/>
                  </a:ext>
                </a:extLst>
              </p:cNvPr>
              <p:cNvSpPr/>
              <p:nvPr/>
            </p:nvSpPr>
            <p:spPr>
              <a:xfrm rot="5400000">
                <a:off x="2781072" y="3499726"/>
                <a:ext cx="298800" cy="217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 defTabSz="685800"/>
                <a:r>
                  <a:rPr lang="en-US" sz="1200" b="1" dirty="0">
                    <a:solidFill>
                      <a:schemeClr val="tx2"/>
                    </a:solidFill>
                    <a:latin typeface="ABBvoice" panose="020D0603020503020204" pitchFamily="34" charset="0"/>
                    <a:ea typeface="ABBvoice" panose="020D0603020503020204" pitchFamily="34" charset="0"/>
                    <a:cs typeface="ABBvoice" panose="020D0603020503020204" pitchFamily="34" charset="0"/>
                  </a:rPr>
                  <a:t>Smart Buildings</a:t>
                </a:r>
              </a:p>
            </p:txBody>
          </p:sp>
          <p:sp>
            <p:nvSpPr>
              <p:cNvPr id="88" name="Rektangel 16">
                <a:extLst>
                  <a:ext uri="{FF2B5EF4-FFF2-40B4-BE49-F238E27FC236}">
                    <a16:creationId xmlns:a16="http://schemas.microsoft.com/office/drawing/2014/main" xmlns="" id="{1FD0415E-C7F2-4414-8682-1A6EF7AF5AC4}"/>
                  </a:ext>
                </a:extLst>
              </p:cNvPr>
              <p:cNvSpPr/>
              <p:nvPr/>
            </p:nvSpPr>
            <p:spPr>
              <a:xfrm rot="5400000">
                <a:off x="2781072" y="3855830"/>
                <a:ext cx="298800" cy="217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 defTabSz="685800"/>
                <a:r>
                  <a:rPr lang="en-US" sz="1200" b="1" dirty="0">
                    <a:solidFill>
                      <a:schemeClr val="tx2"/>
                    </a:solidFill>
                    <a:latin typeface="ABBvoice"/>
                    <a:ea typeface="ABBvoice" panose="020D0603020503020204" pitchFamily="34" charset="0"/>
                    <a:cs typeface="ABBvoice" panose="020D0603020503020204" pitchFamily="34" charset="0"/>
                  </a:rPr>
                  <a:t>Installation Product</a:t>
                </a:r>
                <a:endParaRPr lang="en-US" sz="1200" b="1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endParaRPr>
              </a:p>
            </p:txBody>
          </p:sp>
          <p:sp>
            <p:nvSpPr>
              <p:cNvPr id="89" name="Rektangel 16">
                <a:extLst>
                  <a:ext uri="{FF2B5EF4-FFF2-40B4-BE49-F238E27FC236}">
                    <a16:creationId xmlns:a16="http://schemas.microsoft.com/office/drawing/2014/main" xmlns="" id="{C998E153-93F8-4826-8B29-DE25E49EBD4B}"/>
                  </a:ext>
                </a:extLst>
              </p:cNvPr>
              <p:cNvSpPr/>
              <p:nvPr/>
            </p:nvSpPr>
            <p:spPr>
              <a:xfrm rot="5400000">
                <a:off x="2781072" y="4211934"/>
                <a:ext cx="298800" cy="217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 defTabSz="685800"/>
                <a:r>
                  <a:rPr lang="en-US" sz="1200" b="1" dirty="0">
                    <a:solidFill>
                      <a:schemeClr val="tx2"/>
                    </a:solidFill>
                    <a:latin typeface="ABBvoice" panose="020D0603020503020204" pitchFamily="34" charset="0"/>
                    <a:ea typeface="ABBvoice" panose="020D0603020503020204" pitchFamily="34" charset="0"/>
                    <a:cs typeface="ABBvoice" panose="020D0603020503020204" pitchFamily="34" charset="0"/>
                  </a:rPr>
                  <a:t>Power Conversion</a:t>
                </a:r>
              </a:p>
            </p:txBody>
          </p:sp>
          <p:sp>
            <p:nvSpPr>
              <p:cNvPr id="90" name="Rektangel 8">
                <a:extLst>
                  <a:ext uri="{FF2B5EF4-FFF2-40B4-BE49-F238E27FC236}">
                    <a16:creationId xmlns:a16="http://schemas.microsoft.com/office/drawing/2014/main" xmlns="" id="{838E1C91-D8E2-47F9-AA88-1BD57571F169}"/>
                  </a:ext>
                </a:extLst>
              </p:cNvPr>
              <p:cNvSpPr/>
              <p:nvPr/>
            </p:nvSpPr>
            <p:spPr>
              <a:xfrm>
                <a:off x="1848332" y="1948427"/>
                <a:ext cx="2169340" cy="548178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sv-SE" sz="1400" b="1">
                    <a:solidFill>
                      <a:schemeClr val="tx1"/>
                    </a:solidFill>
                    <a:ea typeface="ABBvoice Light" panose="020D0403020503020204" pitchFamily="34" charset="0"/>
                    <a:cs typeface="ABBvoice Light" panose="020D0403020503020204" pitchFamily="34" charset="0"/>
                  </a:rPr>
                  <a:t>Electrification</a:t>
                </a:r>
              </a:p>
            </p:txBody>
          </p:sp>
          <p:sp>
            <p:nvSpPr>
              <p:cNvPr id="91" name="Rektangel 16">
                <a:extLst>
                  <a:ext uri="{FF2B5EF4-FFF2-40B4-BE49-F238E27FC236}">
                    <a16:creationId xmlns:a16="http://schemas.microsoft.com/office/drawing/2014/main" xmlns="" id="{13114251-9A61-4125-B1A6-64D892E59FA6}"/>
                  </a:ext>
                </a:extLst>
              </p:cNvPr>
              <p:cNvSpPr/>
              <p:nvPr/>
            </p:nvSpPr>
            <p:spPr>
              <a:xfrm rot="5400000">
                <a:off x="2781072" y="3888416"/>
                <a:ext cx="298800" cy="21744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lIns="0" tIns="0" rIns="0" bIns="0" rtlCol="0" anchor="ctr"/>
              <a:lstStyle/>
              <a:p>
                <a:pPr algn="ctr" defTabSz="685800"/>
                <a:r>
                  <a:rPr lang="en-US" sz="1200" b="1" dirty="0">
                    <a:solidFill>
                      <a:schemeClr val="tx2"/>
                    </a:solidFill>
                    <a:latin typeface="ABBvoice" panose="020D0603020503020204" pitchFamily="34" charset="0"/>
                    <a:ea typeface="ABBvoice" panose="020D0603020503020204" pitchFamily="34" charset="0"/>
                    <a:cs typeface="ABBvoice" panose="020D0603020503020204" pitchFamily="34" charset="0"/>
                  </a:rPr>
                  <a:t>E-mobility</a:t>
                </a:r>
                <a:endParaRPr lang="en-US" sz="1200" b="1" baseline="30000" dirty="0">
                  <a:solidFill>
                    <a:schemeClr val="tx2"/>
                  </a:solidFill>
                  <a:latin typeface="ABBvoice" panose="020D0603020503020204" pitchFamily="34" charset="0"/>
                  <a:ea typeface="ABBvoice" panose="020D0603020503020204" pitchFamily="34" charset="0"/>
                  <a:cs typeface="ABBvoice" panose="020D0603020503020204" pitchFamily="34" charset="0"/>
                </a:endParaRPr>
              </a:p>
            </p:txBody>
          </p:sp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A1BD0F16-308E-49C1-B509-603620656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350" r="7936" b="16642"/>
            <a:stretch/>
          </p:blipFill>
          <p:spPr>
            <a:xfrm>
              <a:off x="1847751" y="2475144"/>
              <a:ext cx="2166204" cy="112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52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ECB80F4-EDFF-4BFF-8968-764E3DA518F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xmlns="" id="{6ECB80F4-EDFF-4BFF-8968-764E3DA51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38B68852-82DE-430C-AF5B-E9C70C57BD5C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kumimoji="0" lang="en-US" sz="2400" b="1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 no Brasil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44BF6-66EB-4F04-9122-61BFCF2C8B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B2352-921F-4DD8-A99A-A1474F6943FF}" type="datetime4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18, 2021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F5C42-3451-4ADA-B792-3353785F50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5F9FB-736A-4DED-98FB-79F4F03575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Slide </a:t>
            </a:r>
            <a:fld id="{619F89D8-7AE3-494A-97F3-03D6808696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A9A9A9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9A9A9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xmlns="" id="{71DCF114-E957-4878-A624-B0856D762883}"/>
              </a:ext>
            </a:extLst>
          </p:cNvPr>
          <p:cNvCxnSpPr>
            <a:cxnSpLocks/>
          </p:cNvCxnSpPr>
          <p:nvPr/>
        </p:nvCxnSpPr>
        <p:spPr bwMode="gray">
          <a:xfrm>
            <a:off x="339158" y="3421030"/>
            <a:ext cx="11520000" cy="0"/>
          </a:xfrm>
          <a:prstGeom prst="line">
            <a:avLst/>
          </a:prstGeom>
          <a:noFill/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hoto by Florencia Potter from Pexels">
            <a:extLst>
              <a:ext uri="{FF2B5EF4-FFF2-40B4-BE49-F238E27FC236}">
                <a16:creationId xmlns:a16="http://schemas.microsoft.com/office/drawing/2014/main" xmlns="" id="{4FD6C229-0D20-472B-9FF5-332844CE2EC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21437" y="1424274"/>
            <a:ext cx="2402213" cy="16961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4F5A0D-3E0F-428D-8C12-835109D8802C}"/>
              </a:ext>
            </a:extLst>
          </p:cNvPr>
          <p:cNvSpPr/>
          <p:nvPr/>
        </p:nvSpPr>
        <p:spPr>
          <a:xfrm>
            <a:off x="526553" y="4073305"/>
            <a:ext cx="2397097" cy="663934"/>
          </a:xfrm>
          <a:prstGeom prst="rect">
            <a:avLst/>
          </a:prstGeom>
        </p:spPr>
        <p:txBody>
          <a:bodyPr wrap="square" lIns="0" rIns="0" anchor="t">
            <a:noAutofit/>
          </a:bodyPr>
          <a:lstStyle/>
          <a:p>
            <a:pPr marL="0" lvl="1">
              <a:spcBef>
                <a:spcPts val="400"/>
              </a:spcBef>
              <a:defRPr/>
            </a:pPr>
            <a:r>
              <a:rPr lang="pt-BR" altLang="en-US" sz="1400" dirty="0"/>
              <a:t>Em 1912 houve o início das atividades no país com o fornecimento dos equipamentos elétricos para o 1º. Bondinho do Pão de Açúcar, no Rio de Janeiro. </a:t>
            </a:r>
            <a:br>
              <a:rPr lang="pt-BR" altLang="en-US" sz="1400" dirty="0"/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B0FA41-B676-4A30-836A-BCC28545683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44624" y="1465528"/>
            <a:ext cx="2542544" cy="1693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90632E-6405-4B0F-B186-0508B6321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304834" y="1463362"/>
            <a:ext cx="2265290" cy="1696136"/>
          </a:xfrm>
          <a:prstGeom prst="rect">
            <a:avLst/>
          </a:prstGeom>
        </p:spPr>
      </p:pic>
      <p:sp>
        <p:nvSpPr>
          <p:cNvPr id="29" name="Text Placeholder 11">
            <a:extLst>
              <a:ext uri="{FF2B5EF4-FFF2-40B4-BE49-F238E27FC236}">
                <a16:creationId xmlns:a16="http://schemas.microsoft.com/office/drawing/2014/main" xmlns="" id="{90A81570-C5CA-4C38-B1CB-E1933E11BE0C}"/>
              </a:ext>
            </a:extLst>
          </p:cNvPr>
          <p:cNvSpPr txBox="1">
            <a:spLocks/>
          </p:cNvSpPr>
          <p:nvPr/>
        </p:nvSpPr>
        <p:spPr bwMode="gray">
          <a:xfrm>
            <a:off x="526553" y="3501615"/>
            <a:ext cx="3096634" cy="227060"/>
          </a:xfrm>
          <a:prstGeom prst="rect">
            <a:avLst/>
          </a:prstGeom>
          <a:noFill/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Início da operação no Brasil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xmlns="" id="{BF54A764-2B44-46B3-8297-0F192C844765}"/>
              </a:ext>
            </a:extLst>
          </p:cNvPr>
          <p:cNvSpPr txBox="1">
            <a:spLocks/>
          </p:cNvSpPr>
          <p:nvPr/>
        </p:nvSpPr>
        <p:spPr bwMode="gray">
          <a:xfrm>
            <a:off x="7318934" y="3509690"/>
            <a:ext cx="4525363" cy="235377"/>
          </a:xfrm>
          <a:prstGeom prst="rect">
            <a:avLst/>
          </a:prstGeom>
          <a:noFill/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D9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xmlns="" id="{A2F773E7-D026-4400-9579-0BECA486652F}"/>
              </a:ext>
            </a:extLst>
          </p:cNvPr>
          <p:cNvSpPr txBox="1">
            <a:spLocks/>
          </p:cNvSpPr>
          <p:nvPr/>
        </p:nvSpPr>
        <p:spPr bwMode="gray">
          <a:xfrm>
            <a:off x="4175315" y="3511280"/>
            <a:ext cx="2793215" cy="235377"/>
          </a:xfrm>
          <a:prstGeom prst="rect">
            <a:avLst/>
          </a:prstGeom>
          <a:noFill/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D9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63626FB-8685-4805-8431-D54A7A6140CF}"/>
              </a:ext>
            </a:extLst>
          </p:cNvPr>
          <p:cNvSpPr/>
          <p:nvPr/>
        </p:nvSpPr>
        <p:spPr>
          <a:xfrm>
            <a:off x="3344625" y="4056863"/>
            <a:ext cx="2542544" cy="663934"/>
          </a:xfrm>
          <a:prstGeom prst="rect">
            <a:avLst/>
          </a:prstGeom>
        </p:spPr>
        <p:txBody>
          <a:bodyPr wrap="square" lIns="0" rIns="0" anchor="t">
            <a:noAutofit/>
          </a:bodyPr>
          <a:lstStyle/>
          <a:p>
            <a:pPr marL="0" lvl="1">
              <a:spcBef>
                <a:spcPts val="400"/>
              </a:spcBef>
              <a:defRPr/>
            </a:pPr>
            <a:r>
              <a:rPr lang="pt-BR" altLang="en-US" sz="1400" dirty="0"/>
              <a:t>A partir da década de 50, com a instalação de fábricas próprias no país</a:t>
            </a:r>
            <a:br>
              <a:rPr lang="pt-BR" altLang="en-US" sz="1400" dirty="0"/>
            </a:b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xmlns="" id="{587A6FB5-15AD-4181-A9D8-E8A429B37071}"/>
              </a:ext>
            </a:extLst>
          </p:cNvPr>
          <p:cNvSpPr txBox="1">
            <a:spLocks/>
          </p:cNvSpPr>
          <p:nvPr/>
        </p:nvSpPr>
        <p:spPr bwMode="gray">
          <a:xfrm>
            <a:off x="3344624" y="3519596"/>
            <a:ext cx="2542544" cy="235375"/>
          </a:xfrm>
          <a:prstGeom prst="rect">
            <a:avLst/>
          </a:prstGeom>
          <a:noFill/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Consolidação da ABB no mercado brasileiro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xmlns="" id="{CCBACDAA-4378-45A0-A8D7-8604473098AD}"/>
              </a:ext>
            </a:extLst>
          </p:cNvPr>
          <p:cNvSpPr txBox="1">
            <a:spLocks/>
          </p:cNvSpPr>
          <p:nvPr/>
        </p:nvSpPr>
        <p:spPr bwMode="gray">
          <a:xfrm>
            <a:off x="6304834" y="3501615"/>
            <a:ext cx="2400405" cy="219988"/>
          </a:xfrm>
          <a:prstGeom prst="rect">
            <a:avLst/>
          </a:prstGeom>
          <a:noFill/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Participação nos grandes projetos de desenvolvimento do país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7789E9-6A9B-4028-AFED-1F43C0EECE39}"/>
              </a:ext>
            </a:extLst>
          </p:cNvPr>
          <p:cNvSpPr/>
          <p:nvPr/>
        </p:nvSpPr>
        <p:spPr>
          <a:xfrm>
            <a:off x="6204672" y="4192870"/>
            <a:ext cx="23970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en-US" sz="1400" dirty="0"/>
              <a:t> A ABB participa dos principais projetos de infraestrutura e industrialização do país, como na Usina Hidrelétrica de Itaipu, em 1984.</a:t>
            </a:r>
            <a:endParaRPr lang="en-US" sz="1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62260A6-5EFC-4A43-B234-0CC05041EB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7790" y="1465528"/>
            <a:ext cx="2766708" cy="1696136"/>
          </a:xfrm>
          <a:prstGeom prst="rect">
            <a:avLst/>
          </a:prstGeom>
        </p:spPr>
      </p:pic>
      <p:sp>
        <p:nvSpPr>
          <p:cNvPr id="36" name="Text Placeholder 11">
            <a:extLst>
              <a:ext uri="{FF2B5EF4-FFF2-40B4-BE49-F238E27FC236}">
                <a16:creationId xmlns:a16="http://schemas.microsoft.com/office/drawing/2014/main" xmlns="" id="{8557D14B-5C69-4E97-BE16-7FFF6BDA05FE}"/>
              </a:ext>
            </a:extLst>
          </p:cNvPr>
          <p:cNvSpPr txBox="1">
            <a:spLocks/>
          </p:cNvSpPr>
          <p:nvPr/>
        </p:nvSpPr>
        <p:spPr bwMode="gray">
          <a:xfrm>
            <a:off x="9003496" y="3524330"/>
            <a:ext cx="2542544" cy="235375"/>
          </a:xfrm>
          <a:prstGeom prst="rect">
            <a:avLst/>
          </a:prstGeom>
          <a:noFill/>
        </p:spPr>
        <p:txBody>
          <a:bodyPr lIns="0" tIns="0" rIns="0" anchor="t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Ajudando a escrever o futuro do Brasil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323CEF-3762-4C56-B33D-D77CC5DBF2A4}"/>
              </a:ext>
            </a:extLst>
          </p:cNvPr>
          <p:cNvSpPr/>
          <p:nvPr/>
        </p:nvSpPr>
        <p:spPr>
          <a:xfrm>
            <a:off x="8989826" y="4192870"/>
            <a:ext cx="2764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en-US" sz="1400" dirty="0"/>
              <a:t>A companhia está impulsionando o país rumo à digitalização e modernização tecnológica de diversos setores da indústria.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636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VVJT5QQzmDuMOk_VU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qH1mJO79KLpx75KkqAg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X0HLVBzm8gaaZihcPcM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MSSNqqS5Sfh1M0EWa9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AJVMcTnzIHVLEpAnsibA"/>
</p:tagLst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xmlns="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1_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xmlns="" name="Presentation4" id="{AB123FCC-75BF-413D-9ADE-5DE1BC5101C9}" vid="{30A3DC37-1BE1-4015-B67A-9AB1D23BAC10}"/>
    </a:ext>
  </a:extLst>
</a:theme>
</file>

<file path=ppt/theme/theme3.xml><?xml version="1.0" encoding="utf-8"?>
<a:theme xmlns:a="http://schemas.openxmlformats.org/drawingml/2006/main" name="2_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xmlns="" name="Presentation5" id="{B069121E-5E56-4163-A444-314B4EA0CE0D}" vid="{8BD5247B-ADA5-4D0E-AAC8-2C95A6EFA817}"/>
    </a:ext>
  </a:extLst>
</a:theme>
</file>

<file path=ppt/theme/theme4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AD1B8C13D89947BF50A5D996F93ED7" ma:contentTypeVersion="13" ma:contentTypeDescription="Create a new document." ma:contentTypeScope="" ma:versionID="9e59755585e4e511c5dd035ae165ee41">
  <xsd:schema xmlns:xsd="http://www.w3.org/2001/XMLSchema" xmlns:xs="http://www.w3.org/2001/XMLSchema" xmlns:p="http://schemas.microsoft.com/office/2006/metadata/properties" xmlns:ns3="90434a5d-f4ae-4c78-b395-7011e012b6b7" xmlns:ns4="0f2842d3-c3f3-49f6-b88d-cddd4892d692" targetNamespace="http://schemas.microsoft.com/office/2006/metadata/properties" ma:root="true" ma:fieldsID="89fd0f77e5ca3c6180bc747695adcf60" ns3:_="" ns4:_="">
    <xsd:import namespace="90434a5d-f4ae-4c78-b395-7011e012b6b7"/>
    <xsd:import namespace="0f2842d3-c3f3-49f6-b88d-cddd4892d6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34a5d-f4ae-4c78-b395-7011e012b6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842d3-c3f3-49f6-b88d-cddd4892d6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3EB807-F968-4245-AEF8-617B9D43668F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90434a5d-f4ae-4c78-b395-7011e012b6b7"/>
    <ds:schemaRef ds:uri="0f2842d3-c3f3-49f6-b88d-cddd4892d69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EA6981-94B8-4EAE-AD9B-23E2C8101E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AEB35-ECAF-4C97-8B75-28ED586A0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434a5d-f4ae-4c78-b395-7011e012b6b7"/>
    <ds:schemaRef ds:uri="0f2842d3-c3f3-49f6-b88d-cddd4892d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ABB PowerPoint Template 16by9</Template>
  <TotalTime>4552</TotalTime>
  <Words>867</Words>
  <Application>Microsoft Office PowerPoint</Application>
  <PresentationFormat>Personalizar</PresentationFormat>
  <Paragraphs>186</Paragraphs>
  <Slides>17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ABB Master</vt:lpstr>
      <vt:lpstr>1_ABB Master</vt:lpstr>
      <vt:lpstr>2_ABB Master</vt:lpstr>
      <vt:lpstr>think-cell Slide</vt:lpstr>
      <vt:lpstr>  — ABB Let’s write the future. Together.</vt:lpstr>
      <vt:lpstr>Bem posicionada nos mercados globais</vt:lpstr>
      <vt:lpstr>Nossas Áreas de Negócio</vt:lpstr>
      <vt:lpstr>Electrification</vt:lpstr>
      <vt:lpstr>Motion</vt:lpstr>
      <vt:lpstr>Process Automation</vt:lpstr>
      <vt:lpstr>Robotics &amp; Discrete Automation </vt:lpstr>
      <vt:lpstr>Modelo de negócio totalmente descentralizado com 21 Divisões</vt:lpstr>
      <vt:lpstr>ABB no Brasil</vt:lpstr>
      <vt:lpstr>ABB no Brasil</vt:lpstr>
      <vt:lpstr>Valores ABB</vt:lpstr>
      <vt:lpstr> </vt:lpstr>
      <vt:lpstr>Integridade na ABB</vt:lpstr>
      <vt:lpstr>Modelo de Trabalho</vt:lpstr>
      <vt:lpstr>Modelo de Trabalho</vt:lpstr>
      <vt:lpstr>Modelo de Trabalho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</dc:creator>
  <cp:lastModifiedBy>soraya</cp:lastModifiedBy>
  <cp:revision>45</cp:revision>
  <cp:lastPrinted>2020-02-19T09:53:30Z</cp:lastPrinted>
  <dcterms:created xsi:type="dcterms:W3CDTF">2017-07-06T15:12:40Z</dcterms:created>
  <dcterms:modified xsi:type="dcterms:W3CDTF">2021-06-18T21:09:22Z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0x01010090AD1B8C13D89947BF50A5D996F93ED7</vt:lpwstr>
  </property>
</Properties>
</file>