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60" r:id="rId4"/>
  </p:sldMasterIdLst>
  <p:notesMasterIdLst>
    <p:notesMasterId r:id="rId25"/>
  </p:notesMasterIdLst>
  <p:sldIdLst>
    <p:sldId id="260" r:id="rId5"/>
    <p:sldId id="257" r:id="rId6"/>
    <p:sldId id="1102" r:id="rId7"/>
    <p:sldId id="1669" r:id="rId8"/>
    <p:sldId id="1670" r:id="rId9"/>
    <p:sldId id="1671" r:id="rId10"/>
    <p:sldId id="1672" r:id="rId11"/>
    <p:sldId id="1673" r:id="rId12"/>
    <p:sldId id="1674" r:id="rId13"/>
    <p:sldId id="1675" r:id="rId14"/>
    <p:sldId id="1676" r:id="rId15"/>
    <p:sldId id="373" r:id="rId16"/>
    <p:sldId id="391" r:id="rId17"/>
    <p:sldId id="382" r:id="rId18"/>
    <p:sldId id="378" r:id="rId19"/>
    <p:sldId id="392" r:id="rId20"/>
    <p:sldId id="1678" r:id="rId21"/>
    <p:sldId id="1679" r:id="rId22"/>
    <p:sldId id="1012" r:id="rId23"/>
    <p:sldId id="261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Planilha1!$D$15</c:f>
              <c:strCache>
                <c:ptCount val="1"/>
                <c:pt idx="0">
                  <c:v>Óbitos por Altura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Planilha1!$E$14:$K$14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Planilha1!$E$15:$K$15</c:f>
              <c:numCache>
                <c:formatCode>General</c:formatCode>
                <c:ptCount val="7"/>
                <c:pt idx="0">
                  <c:v>275</c:v>
                </c:pt>
                <c:pt idx="1">
                  <c:v>252</c:v>
                </c:pt>
                <c:pt idx="2">
                  <c:v>236</c:v>
                </c:pt>
                <c:pt idx="3">
                  <c:v>243</c:v>
                </c:pt>
                <c:pt idx="4">
                  <c:v>198</c:v>
                </c:pt>
                <c:pt idx="5">
                  <c:v>195</c:v>
                </c:pt>
                <c:pt idx="6">
                  <c:v>161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BB-4387-AA74-9B726253EE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29786991"/>
        <c:axId val="1229785327"/>
      </c:lineChart>
      <c:catAx>
        <c:axId val="1229786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29785327"/>
        <c:crosses val="autoZero"/>
        <c:auto val="1"/>
        <c:lblAlgn val="ctr"/>
        <c:lblOffset val="100"/>
        <c:noMultiLvlLbl val="0"/>
      </c:catAx>
      <c:valAx>
        <c:axId val="12297853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297869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7BA0A7-2DE5-4DB2-A66A-5DF5A1085954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43D1EDA5-AD31-47DB-A7CE-66E6B301EE68}" type="pres">
      <dgm:prSet presAssocID="{C67BA0A7-2DE5-4DB2-A66A-5DF5A1085954}" presName="linearFlow" presStyleCnt="0">
        <dgm:presLayoutVars>
          <dgm:dir/>
          <dgm:resizeHandles val="exact"/>
        </dgm:presLayoutVars>
      </dgm:prSet>
      <dgm:spPr/>
    </dgm:pt>
  </dgm:ptLst>
  <dgm:cxnLst>
    <dgm:cxn modelId="{3D15CE83-D01C-4C08-B01D-372E80BD4991}" type="presOf" srcId="{C67BA0A7-2DE5-4DB2-A66A-5DF5A1085954}" destId="{43D1EDA5-AD31-47DB-A7CE-66E6B301EE68}" srcOrd="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DFCF0-F896-4316-8BEA-EBCED0B99747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6EABE-D537-4AC5-A892-B61E081A55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872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7E3BF-5DFE-45ED-B1C1-6CC27D190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DE9AABB-6B5F-41EF-87E3-3405D2A60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D15626-06A1-4EBA-BD94-EBCB2EAD1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594E02-04DF-42E8-9F0B-9C7A5D011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7345CA2-A80C-45BD-8AFD-42EBFB0B7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645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055CE0-C6FB-4CBE-816F-8068A3B7C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0D43B95-9438-405A-B0F1-59A793362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D8A235-AD98-4F33-9C56-8F622C7F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A79D1B-C5DF-4F29-9EC2-23E9B2E57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191111-88B7-4A72-8265-F16FFD81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935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4693D2-0C13-40E1-9FD3-916C0728E0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989F86-27F2-42A5-B033-0B753625A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06D712-B2A0-4FA2-A4A7-C97A59045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AF0369-0504-4BC7-B00D-ACE5C202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90D152-05C4-4F87-9B23-F457E994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7223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F902C2-4FD2-97CB-C855-25C4B5A50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9EBBF-F8AF-49C0-B8F8-C68BB674FB42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7E6DB1-19FD-6DCC-EB1B-29FE49D37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AC2528-8516-3253-EFBC-E3D9C8CCF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C3109-A993-4E9D-800C-32A3891ABA3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32327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F5B926-516B-6AD2-23A7-BC599C9BE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9078-8BFE-4122-9CCA-25EC74193923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67BE6D-3AB9-FF78-FEEC-9EC491950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17049F-D617-0F80-E287-54748062C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62475-6A42-4851-941F-0F6B15A1E14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3253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9D68E8-8C5C-D6EF-804B-9F4E2B607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4740D-C98D-46A0-8686-AC796268ED6E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A1B9F7-836C-578A-613E-FAF62D26A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DDCB790-A152-B800-66DC-1B779F1E9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6CA6-7B58-4B07-B3E8-80E3FCCF420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9055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1F115D0B-D3EB-78EB-7CFD-27DFAC514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A6200-702B-4D08-A433-4A845FCE8231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AA27F5B0-470D-A7BE-C523-E7418EE5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9CEF7929-8B51-91D6-B698-98009746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28C1B-A954-4DAE-8512-304D749CED8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8986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F902EB18-754F-C273-AF97-F2B7D963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EE72F-AD11-4B99-9C63-B20D498CA66E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C07A003D-F591-6FBB-D48E-CA2F3850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7E3E83A3-1153-CBDB-8915-0B43CAE69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1948F-2CB8-4357-AC57-1B87B485DA0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57477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A5C94436-438A-0A50-A167-9BCD776A1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28478-83BA-4D53-BD0C-099C225C00AD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91E58E37-43DA-EF2F-43B5-DE82689D9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7F895997-E7DB-FD37-5658-78F8C464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2C63-1FAF-4CEE-A64B-C811C8EADE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63164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6A71D87E-D375-CCE9-3E8F-B9C95F23E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5DC97-E2A9-4DA2-BCFA-F0A8BCC95539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77E12267-43E5-F7BA-2157-FD3A4F9DD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E8C74446-F2AA-1A0D-432F-A0A9DC32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F3369-DD0F-461A-8ED3-3ACB90E3037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30124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AA6EB323-D172-A86D-1771-57D30074E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E68E7-2388-4FC5-997C-D1CD47970BF3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026A1531-C1DA-6630-FAE7-26ADABA60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058CD5A1-7C40-4ABA-428C-577F6E46E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E2C3-9EA6-4C64-9304-D83C3348A5B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085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C2B3B5-AED1-44F3-8E11-C1AAE56B7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CB0A65-AD57-47F5-865A-3B9BDAC4C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17EBE6-3C3C-483C-A76C-B935D2A2B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C70CF0-6397-4165-97FC-2511DEA46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612C0B-5F65-4FE7-AD03-F79CEE8B3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4849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1549B49D-9DCF-C2C2-BDA6-9DCCFEE80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225FE-44BF-41E0-B99C-9D67AE9AB87A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2F7528DC-FCE2-DA4A-22E3-8468FE8C1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2937A9F4-B4FB-BDBD-9593-41E63F2D3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A9C3D-6B28-46F6-8EBF-29D49B521DB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21612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B4C0CB-1A55-FD02-3406-50487BBC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DE9E6-F777-4532-B719-F732F4842D5D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04A152-DD92-9285-FA9B-83B07818E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9EF77E-5923-7468-8196-4CD3A61B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79A0D-6125-4945-998E-28B763165C6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185231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251736-8613-0411-96E8-B4E23BDD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9315A-21F3-4FE2-9EDB-A8BB1BD12C09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614E85-917B-9A1E-9127-A610E509E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42FF90-40AB-97FF-1E33-4F040A8AC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80552-EC09-4248-87F2-F2CB52085D0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4049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CF80E-25B5-4017-9D53-81CEC085F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AFE8B1C-8F2D-4429-A34A-11E519A7F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9D65D4-F532-47FD-8D69-5277284D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106139-0B10-46FD-B9BE-7A47EF465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71E6C0-74FD-4DB7-81FB-78BB860CA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34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400EB8-F51E-4253-8551-EB3111C3F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AB53B2-7D7E-47A6-A6E9-4D1F5C4584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014C9DC-CDA5-43D5-9C73-674241A92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9FF1BCA-5980-4D26-9912-40916511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D26F95-F0A8-4A5D-9E94-3B5A27EF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DB6ADB-E407-418B-BB85-8D2CBDE4A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77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DC4ABE-2803-428D-A7FA-6173318B6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B2E4C47-2C9C-4B3F-887D-4BEBDE07F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13A64C1-6BDF-4681-AFB3-BAA6C28F7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3F594E6-7232-4F68-BC27-0B52255EAE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2424A17-5C4F-4A23-B69C-FCCBCCFB6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5A08D33-0565-449A-9B2C-EEAF310B7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B635E61-E2CC-4829-87F1-00CA196FD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5400A0B-DAF1-4CE4-A015-E78575812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58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03B628-CAD3-4971-A484-EA7EBA0AE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D828939-617C-4B45-8241-9F6CB24D4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7578560-C8B2-4C0D-AA75-F0DE6EB07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7353DE7-74BF-479B-ACD6-986CC9CC0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923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8DEA9F4-156A-4C87-92CB-F336956D1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04BF869-A763-431F-AE31-0BF65FD79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D9B7385-2D5D-4FE3-9EC6-55CA819DE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420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420AF9-7140-4FD4-92BA-9A3F2E6A0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A844B0-0CE2-43E9-B4D8-D500B669E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68BFD3-7F26-4349-A091-62BCB5013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24EBE8-FC71-482E-8382-8B8097A71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D076A82-D4C1-4508-B2D9-2F25836AE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3112957-6D2B-4FF8-9710-5A5EC3CAD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44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75D867-355A-4080-844B-1360EEEAE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5E1BB07-0BE7-4FB6-919D-A64239014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2213A84-8ECD-4FCE-89D1-82B1D4DBC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19455C-D7FE-4DDA-AD8B-2743F0AB4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B1335BB-36F6-45EF-A17C-E97A8F51C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0F194F9-13D1-46A5-ABCB-C9DAFE258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03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05C185C-163B-4F94-BBCF-0FB081A1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019B82-DECD-4092-A25F-F81F4F179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2D089A-BE76-4C69-A686-630A9E8BE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B24D-8671-45CE-A7CF-27409C7CFB59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AFC2EE-BF15-4233-874E-8BDB14D0B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D4F8AA-C1E1-4AA6-9E05-41D422D7B0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60E0C-4EF5-41BD-A87B-FE7380D7F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12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2D47BDBE-63F1-9702-A14E-77EF3051ED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08DFE693-CE54-76F5-82A2-9B1C707D13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de texto Mestres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219A41-02FB-FAFB-C7CE-BDD5FA6A6F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01C291-8FB5-417E-8F83-18CB3D12EC4D}" type="datetime1">
              <a:rPr lang="pt-BR"/>
              <a:pPr>
                <a:defRPr/>
              </a:pPr>
              <a:t>13/05/2025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26671FC-183E-0C6B-E37A-5072C38A3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cursos.isegsaocarlos.com.br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1E9D66-4572-6BEA-19CD-BFA91C570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B7D85F3-F5B1-4F91-94F7-6E68276A5E1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6971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62947-D4D7-4F0A-84C1-B3FCEDEA1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4263"/>
            <a:ext cx="9144000" cy="2387600"/>
          </a:xfrm>
        </p:spPr>
        <p:txBody>
          <a:bodyPr>
            <a:normAutofit/>
          </a:bodyPr>
          <a:lstStyle/>
          <a:p>
            <a:br>
              <a:rPr kumimoji="0" lang="pt-BR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j-ea"/>
                <a:cs typeface="Aharoni" panose="020B0604020202020204" pitchFamily="2" charset="-79"/>
              </a:rPr>
            </a:br>
            <a:r>
              <a:rPr lang="pt-BR" sz="2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B0604020202020204" pitchFamily="2" charset="-79"/>
              </a:rPr>
              <a:t>13 Anos da NR-35 – Avanços, Perspectivas e Desafios</a:t>
            </a:r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D10B4D-B80C-48D3-B823-7DC0C5070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4002"/>
            <a:ext cx="9144000" cy="145948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Luiz Carlos Lumbreras Rocha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Auditor-Fiscal do Trabalho</a:t>
            </a:r>
          </a:p>
          <a:p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677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17959C-6254-D909-7151-4C9962928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9D6F96-B8D8-4E94-EFC6-D6EC2388ED1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580563" cy="887413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pt-BR" sz="34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Acidentes por Quedas com Diferença de Nível no Brasil (Excluídos Trajeto)</a:t>
            </a:r>
            <a:endParaRPr kumimoji="0" lang="pt-BR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BF1E105-12CF-1114-AFB4-52D9C5090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035" y="1273746"/>
            <a:ext cx="8701908" cy="517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085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E7B166-C805-0F65-8B8B-8CC938CB1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9E145B-D75B-B5C7-3395-22D789D639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580563" cy="887413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pt-BR" sz="34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Acidentes Fatais por Quedas com Diferença de Nível no Brasil (Excluídos Trajeto)</a:t>
            </a:r>
            <a:endParaRPr kumimoji="0" lang="pt-BR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18ECC87-EF50-696E-6A17-760612E6C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45625"/>
              </p:ext>
            </p:extLst>
          </p:nvPr>
        </p:nvGraphicFramePr>
        <p:xfrm>
          <a:off x="706962" y="1262562"/>
          <a:ext cx="9580563" cy="4727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659">
                  <a:extLst>
                    <a:ext uri="{9D8B030D-6E8A-4147-A177-3AD203B41FA5}">
                      <a16:colId xmlns:a16="http://schemas.microsoft.com/office/drawing/2014/main" val="2462628329"/>
                    </a:ext>
                  </a:extLst>
                </a:gridCol>
                <a:gridCol w="983218">
                  <a:extLst>
                    <a:ext uri="{9D8B030D-6E8A-4147-A177-3AD203B41FA5}">
                      <a16:colId xmlns:a16="http://schemas.microsoft.com/office/drawing/2014/main" val="3144270605"/>
                    </a:ext>
                  </a:extLst>
                </a:gridCol>
                <a:gridCol w="983218">
                  <a:extLst>
                    <a:ext uri="{9D8B030D-6E8A-4147-A177-3AD203B41FA5}">
                      <a16:colId xmlns:a16="http://schemas.microsoft.com/office/drawing/2014/main" val="2426673777"/>
                    </a:ext>
                  </a:extLst>
                </a:gridCol>
                <a:gridCol w="949698">
                  <a:extLst>
                    <a:ext uri="{9D8B030D-6E8A-4147-A177-3AD203B41FA5}">
                      <a16:colId xmlns:a16="http://schemas.microsoft.com/office/drawing/2014/main" val="1966250698"/>
                    </a:ext>
                  </a:extLst>
                </a:gridCol>
                <a:gridCol w="1094946">
                  <a:extLst>
                    <a:ext uri="{9D8B030D-6E8A-4147-A177-3AD203B41FA5}">
                      <a16:colId xmlns:a16="http://schemas.microsoft.com/office/drawing/2014/main" val="3644752315"/>
                    </a:ext>
                  </a:extLst>
                </a:gridCol>
                <a:gridCol w="972045">
                  <a:extLst>
                    <a:ext uri="{9D8B030D-6E8A-4147-A177-3AD203B41FA5}">
                      <a16:colId xmlns:a16="http://schemas.microsoft.com/office/drawing/2014/main" val="1305804651"/>
                    </a:ext>
                  </a:extLst>
                </a:gridCol>
                <a:gridCol w="1027909">
                  <a:extLst>
                    <a:ext uri="{9D8B030D-6E8A-4147-A177-3AD203B41FA5}">
                      <a16:colId xmlns:a16="http://schemas.microsoft.com/office/drawing/2014/main" val="1062593684"/>
                    </a:ext>
                  </a:extLst>
                </a:gridCol>
                <a:gridCol w="1200870">
                  <a:extLst>
                    <a:ext uri="{9D8B030D-6E8A-4147-A177-3AD203B41FA5}">
                      <a16:colId xmlns:a16="http://schemas.microsoft.com/office/drawing/2014/main" val="2478374144"/>
                    </a:ext>
                  </a:extLst>
                </a:gridCol>
              </a:tblGrid>
              <a:tr h="639226">
                <a:tc>
                  <a:txBody>
                    <a:bodyPr/>
                    <a:lstStyle/>
                    <a:p>
                      <a:r>
                        <a:rPr lang="pt-BR" sz="1700" dirty="0">
                          <a:solidFill>
                            <a:schemeClr val="bg1"/>
                          </a:solidFill>
                        </a:rPr>
                        <a:t>Acidente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543354"/>
                  </a:ext>
                </a:extLst>
              </a:tr>
              <a:tr h="827895">
                <a:tc>
                  <a:txBody>
                    <a:bodyPr/>
                    <a:lstStyle/>
                    <a:p>
                      <a:r>
                        <a:rPr lang="pt-BR" sz="17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Construção de Edifícios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 </a:t>
                      </a: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0525724"/>
                  </a:ext>
                </a:extLst>
              </a:tr>
              <a:tr h="70366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Transporte Rodoviário de Carga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 </a:t>
                      </a: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</a:t>
                      </a:r>
                    </a:p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  <a:p>
                      <a:pPr algn="ct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28181010"/>
                  </a:ext>
                </a:extLst>
              </a:tr>
              <a:tr h="6392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Comércio varejista </a:t>
                      </a:r>
                    </a:p>
                    <a:p>
                      <a:endParaRPr lang="pt-BR" sz="1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28566"/>
                  </a:ext>
                </a:extLst>
              </a:tr>
              <a:tr h="639226">
                <a:tc>
                  <a:txBody>
                    <a:bodyPr/>
                    <a:lstStyle/>
                    <a:p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Obras de Geração e </a:t>
                      </a:r>
                      <a:r>
                        <a:rPr lang="pt-BR" sz="1700" b="1" dirty="0" err="1">
                          <a:solidFill>
                            <a:schemeClr val="tx1"/>
                          </a:solidFill>
                        </a:rPr>
                        <a:t>Dist</a:t>
                      </a:r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. de Energia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130003"/>
                  </a:ext>
                </a:extLst>
              </a:tr>
              <a:tr h="639226">
                <a:tc>
                  <a:txBody>
                    <a:bodyPr/>
                    <a:lstStyle/>
                    <a:p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Não Informado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092907"/>
                  </a:ext>
                </a:extLst>
              </a:tr>
              <a:tr h="639226">
                <a:tc>
                  <a:txBody>
                    <a:bodyPr/>
                    <a:lstStyle/>
                    <a:p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Instalações Elétricas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503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45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>
            <a:extLst>
              <a:ext uri="{FF2B5EF4-FFF2-40B4-BE49-F238E27FC236}">
                <a16:creationId xmlns:a16="http://schemas.microsoft.com/office/drawing/2014/main" id="{09BDC66D-898D-4A2C-9240-1B508BF3F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325" y="6176963"/>
            <a:ext cx="2098675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39A59E51-0D99-4731-85B5-C530A812BD68}"/>
              </a:ext>
            </a:extLst>
          </p:cNvPr>
          <p:cNvSpPr txBox="1">
            <a:spLocks/>
          </p:cNvSpPr>
          <p:nvPr/>
        </p:nvSpPr>
        <p:spPr>
          <a:xfrm>
            <a:off x="787400" y="365125"/>
            <a:ext cx="10515600" cy="70167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>
                <a:solidFill>
                  <a:schemeClr val="bg1"/>
                </a:solidFill>
              </a:rPr>
              <a:t> 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pt-BR" sz="12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Impacto da NR35 na Redução de Acidentes</a:t>
            </a:r>
            <a:endParaRPr lang="pt-BR" sz="12800" dirty="0"/>
          </a:p>
        </p:txBody>
      </p:sp>
      <p:sp>
        <p:nvSpPr>
          <p:cNvPr id="16" name="CaixaDeTexto 2">
            <a:extLst>
              <a:ext uri="{FF2B5EF4-FFF2-40B4-BE49-F238E27FC236}">
                <a16:creationId xmlns:a16="http://schemas.microsoft.com/office/drawing/2014/main" id="{DF5D23F4-7549-48CB-9C21-B1798C06E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2" y="1359092"/>
            <a:ext cx="10358437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2600" b="1" dirty="0"/>
              <a:t>Se consideradas a taxa de óbitos por queda de 2007 e a de 2017, estimada em torno de 0,35; e uma população média em torno de 44.898.000 trabalhadores, em dez anos este trabalho resultou em evitar a morte de 3.520 trabalhadores, ou quase um trabalhador por dia.</a:t>
            </a:r>
          </a:p>
        </p:txBody>
      </p:sp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F745C75E-5144-46B3-8C2A-F08B88FEEAA6}"/>
              </a:ext>
            </a:extLst>
          </p:cNvPr>
          <p:cNvGraphicFramePr/>
          <p:nvPr/>
        </p:nvGraphicFramePr>
        <p:xfrm>
          <a:off x="640080" y="3409406"/>
          <a:ext cx="10763795" cy="1789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51ED2F40-BAE7-4A43-855A-FEF7C1AE931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40979" y="3300611"/>
            <a:ext cx="8949704" cy="262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123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Espaço Reservado para Conteúdo 2" descr="Uma imagem contendo Forma&#10;&#10;O conteúdo gerado por IA pode estar incorreto.">
            <a:extLst>
              <a:ext uri="{FF2B5EF4-FFF2-40B4-BE49-F238E27FC236}">
                <a16:creationId xmlns:a16="http://schemas.microsoft.com/office/drawing/2014/main" id="{1E5DBC59-8280-786F-AFAC-19AB675F35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5900" y="0"/>
            <a:ext cx="1658938" cy="1433513"/>
          </a:xfr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23F46C17-CA53-7883-5938-8161B05EA763}"/>
              </a:ext>
            </a:extLst>
          </p:cNvPr>
          <p:cNvSpPr/>
          <p:nvPr/>
        </p:nvSpPr>
        <p:spPr>
          <a:xfrm>
            <a:off x="0" y="19050"/>
            <a:ext cx="10375900" cy="10477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2532" name="CaixaDeTexto 5">
            <a:extLst>
              <a:ext uri="{FF2B5EF4-FFF2-40B4-BE49-F238E27FC236}">
                <a16:creationId xmlns:a16="http://schemas.microsoft.com/office/drawing/2014/main" id="{94E46599-2161-40E7-0B4D-BF5AB014B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271463"/>
            <a:ext cx="9426575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Open Sans" panose="020B0606030504020204" pitchFamily="34" charset="0"/>
              </a:rPr>
              <a:t>Acidentes do Trabalho por tipo - Brasil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BDD98F2-F8AC-99ED-7974-E939D5B3F8BC}"/>
              </a:ext>
            </a:extLst>
          </p:cNvPr>
          <p:cNvSpPr txBox="1"/>
          <p:nvPr/>
        </p:nvSpPr>
        <p:spPr>
          <a:xfrm>
            <a:off x="866100" y="4989996"/>
            <a:ext cx="10024129" cy="83099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20386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Destaque: Aumento considerável dos acidentes do trabalho nos anos 2023 e 2024.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 pitchFamily="34" charset="0"/>
              <a:ea typeface="+mn-ea"/>
              <a:cs typeface="+mn-cs"/>
            </a:endParaRPr>
          </a:p>
        </p:txBody>
      </p:sp>
      <p:pic>
        <p:nvPicPr>
          <p:cNvPr id="22534" name="Imagem 7">
            <a:extLst>
              <a:ext uri="{FF2B5EF4-FFF2-40B4-BE49-F238E27FC236}">
                <a16:creationId xmlns:a16="http://schemas.microsoft.com/office/drawing/2014/main" id="{D46F12BB-3B83-5DD8-ED58-41AB05136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517650"/>
            <a:ext cx="10023475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Espaço Reservado para Conteúdo 2" descr="Uma imagem contendo Forma&#10;&#10;O conteúdo gerado por IA pode estar incorreto.">
            <a:extLst>
              <a:ext uri="{FF2B5EF4-FFF2-40B4-BE49-F238E27FC236}">
                <a16:creationId xmlns:a16="http://schemas.microsoft.com/office/drawing/2014/main" id="{90C610DA-0826-BBF7-AC5B-171651B3F8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5900" y="0"/>
            <a:ext cx="1658938" cy="1433513"/>
          </a:xfr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49715EAE-6236-D923-13B7-B35E405FB1F6}"/>
              </a:ext>
            </a:extLst>
          </p:cNvPr>
          <p:cNvSpPr/>
          <p:nvPr/>
        </p:nvSpPr>
        <p:spPr>
          <a:xfrm>
            <a:off x="0" y="19050"/>
            <a:ext cx="10375900" cy="10477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5604" name="CaixaDeTexto 5">
            <a:extLst>
              <a:ext uri="{FF2B5EF4-FFF2-40B4-BE49-F238E27FC236}">
                <a16:creationId xmlns:a16="http://schemas.microsoft.com/office/drawing/2014/main" id="{F1B53ACC-906E-12DD-1D0F-C532C0A97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95250"/>
            <a:ext cx="95424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Open Sans" panose="020B0606030504020204" pitchFamily="34" charset="0"/>
              </a:rPr>
              <a:t>Estados com mais acidentes do trabalho – por tipo - quantidade</a:t>
            </a:r>
          </a:p>
        </p:txBody>
      </p:sp>
      <p:pic>
        <p:nvPicPr>
          <p:cNvPr id="25605" name="Imagem 2">
            <a:extLst>
              <a:ext uri="{FF2B5EF4-FFF2-40B4-BE49-F238E27FC236}">
                <a16:creationId xmlns:a16="http://schemas.microsoft.com/office/drawing/2014/main" id="{2E954E37-B4C1-C5AA-BFF0-DA915A831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613" y="1433513"/>
            <a:ext cx="8150225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Espaço Reservado para Conteúdo 2" descr="Uma imagem contendo Forma&#10;&#10;O conteúdo gerado por IA pode estar incorreto.">
            <a:extLst>
              <a:ext uri="{FF2B5EF4-FFF2-40B4-BE49-F238E27FC236}">
                <a16:creationId xmlns:a16="http://schemas.microsoft.com/office/drawing/2014/main" id="{5AF26305-9CBE-87C5-BFA7-6584884D503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5900" y="0"/>
            <a:ext cx="1658938" cy="1433513"/>
          </a:xfr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51F3D250-C2ED-8A9E-D698-7BFA932012EC}"/>
              </a:ext>
            </a:extLst>
          </p:cNvPr>
          <p:cNvSpPr/>
          <p:nvPr/>
        </p:nvSpPr>
        <p:spPr>
          <a:xfrm>
            <a:off x="0" y="19050"/>
            <a:ext cx="10375900" cy="10477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8676" name="CaixaDeTexto 5">
            <a:extLst>
              <a:ext uri="{FF2B5EF4-FFF2-40B4-BE49-F238E27FC236}">
                <a16:creationId xmlns:a16="http://schemas.microsoft.com/office/drawing/2014/main" id="{CE0DA496-015B-7144-66C5-0AB4A083C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271463"/>
            <a:ext cx="620395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3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Open Sans" panose="020B0606030504020204" pitchFamily="34" charset="0"/>
              </a:rPr>
              <a:t>Óbitos no trabalho</a:t>
            </a:r>
          </a:p>
        </p:txBody>
      </p:sp>
      <p:pic>
        <p:nvPicPr>
          <p:cNvPr id="28677" name="Imagem 2">
            <a:extLst>
              <a:ext uri="{FF2B5EF4-FFF2-40B4-BE49-F238E27FC236}">
                <a16:creationId xmlns:a16="http://schemas.microsoft.com/office/drawing/2014/main" id="{4C6E2525-EF0D-04AF-C28B-A8EECFCE7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976438"/>
            <a:ext cx="10912475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EAF18D8-DE9F-6F3E-64F0-3C0CFB4E0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37" y="1110343"/>
            <a:ext cx="11066105" cy="460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982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nto de interrogação ilustração stock. Ilustração de pergunta - 22537418">
            <a:extLst>
              <a:ext uri="{FF2B5EF4-FFF2-40B4-BE49-F238E27FC236}">
                <a16:creationId xmlns:a16="http://schemas.microsoft.com/office/drawing/2014/main" id="{8E446CE3-9113-E7BF-F5D5-4A4CBA0AB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288" y="617376"/>
            <a:ext cx="5783424" cy="578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987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6985CD-7BF6-1171-EB63-8E3E450C19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79EFA-B52F-49F4-55D5-C5C16C622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55" y="0"/>
            <a:ext cx="9580418" cy="886691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pt-BR" sz="32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Ações Coordenadas para Redução de Acidentes – NR35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5DEF864-A6E7-AC73-B5CF-B903B70DEA27}"/>
              </a:ext>
            </a:extLst>
          </p:cNvPr>
          <p:cNvSpPr txBox="1"/>
          <p:nvPr/>
        </p:nvSpPr>
        <p:spPr>
          <a:xfrm>
            <a:off x="866400" y="1913370"/>
            <a:ext cx="10199801" cy="35086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Revisão Normativa e Atuação do Grupo Tripartite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Revisão das NBR – Atuação em Conjunto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Revisão e Implementação da Sistemática de Certificação de EPI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Atuação Coordenada da Inspeção do Trabalho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Atuação de Grupos Móveis de Fiscalização em Atividades com Prevalência de Fatalidades em Trabalho em Altura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Atividades de Conscientização</a:t>
            </a:r>
          </a:p>
          <a:p>
            <a:pPr marR="0" lvl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00FF00"/>
              </a:highlight>
              <a:uLnTx/>
              <a:uFillTx/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0004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C2D07441-BC65-0108-86E7-8DD871E608B8}"/>
              </a:ext>
            </a:extLst>
          </p:cNvPr>
          <p:cNvSpPr/>
          <p:nvPr/>
        </p:nvSpPr>
        <p:spPr>
          <a:xfrm>
            <a:off x="141288" y="192088"/>
            <a:ext cx="6438900" cy="92551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D8BEA529-0600-6CE2-ECC8-5F573FDC11B6}"/>
              </a:ext>
            </a:extLst>
          </p:cNvPr>
          <p:cNvSpPr/>
          <p:nvPr/>
        </p:nvSpPr>
        <p:spPr>
          <a:xfrm>
            <a:off x="0" y="25400"/>
            <a:ext cx="6438900" cy="9144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37061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GRO - PRINCIPAIS PROBLEMAS</a:t>
            </a:r>
          </a:p>
        </p:txBody>
      </p:sp>
      <p:sp>
        <p:nvSpPr>
          <p:cNvPr id="9222" name="Text Placeholder 14">
            <a:extLst>
              <a:ext uri="{FF2B5EF4-FFF2-40B4-BE49-F238E27FC236}">
                <a16:creationId xmlns:a16="http://schemas.microsoft.com/office/drawing/2014/main" id="{4C239399-9D70-5E0B-AE33-D39A41435385}"/>
              </a:ext>
            </a:extLst>
          </p:cNvPr>
          <p:cNvSpPr txBox="1">
            <a:spLocks/>
          </p:cNvSpPr>
          <p:nvPr/>
        </p:nvSpPr>
        <p:spPr bwMode="auto">
          <a:xfrm>
            <a:off x="141288" y="1117600"/>
            <a:ext cx="11790362" cy="7112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71450" indent="-17145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1450" marR="0" lvl="0" indent="-171450" algn="ctr" defTabSz="6858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37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0B300F8-C81D-574B-D7DA-CCAF1DA0F2CC}"/>
              </a:ext>
            </a:extLst>
          </p:cNvPr>
          <p:cNvSpPr txBox="1"/>
          <p:nvPr/>
        </p:nvSpPr>
        <p:spPr>
          <a:xfrm>
            <a:off x="1304925" y="1828800"/>
            <a:ext cx="8656638" cy="4724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marR="0" lvl="0" indent="-2857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Ausência de evidências documentais de implementação</a:t>
            </a:r>
          </a:p>
          <a:p>
            <a:pPr marL="285750" marR="0" lvl="0" indent="-2857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Falha na Identificação dos perigos</a:t>
            </a:r>
          </a:p>
          <a:p>
            <a:pPr marL="285750" marR="0" lvl="0" indent="-2857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Inventário em desacordo com os elementos mínimos da NR</a:t>
            </a:r>
          </a:p>
          <a:p>
            <a:pPr marL="285750" marR="0" lvl="0" indent="-2857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Erros na caracterização dos riscos</a:t>
            </a:r>
          </a:p>
          <a:p>
            <a:pPr marL="285750" marR="0" lvl="0" indent="-2857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Erros na estimativa dos riscos.</a:t>
            </a:r>
          </a:p>
          <a:p>
            <a:pPr marL="285750" marR="0" lvl="0" indent="-2857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Deixar de prever e implementar as medidas de prevenção</a:t>
            </a:r>
          </a:p>
          <a:p>
            <a:pPr marL="285750" marR="0" lvl="0" indent="-2857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Deixar de estabelecer, implementar e manter procedimentos de respostas aos cenários de emergência</a:t>
            </a:r>
          </a:p>
          <a:p>
            <a:pPr marL="285750" marR="0" lvl="0" indent="-2857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Deixar de analisar os acidentes e doenças relacionadas ao trabalho</a:t>
            </a:r>
          </a:p>
          <a:p>
            <a:pPr marL="285750" marR="0" lvl="0" indent="-2857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Gestão de contratos deficiente (contratantes e contratadas)</a:t>
            </a:r>
            <a:endParaRPr kumimoji="0" lang="pt-BR" sz="15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5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1A307-90D5-41C6-99A8-5E552855C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altLang="pt-BR" sz="3200" b="1" dirty="0">
                <a:solidFill>
                  <a:srgbClr val="0070C0"/>
                </a:solidFill>
              </a:rPr>
              <a:t>Antecedentes da NR-35</a:t>
            </a:r>
            <a:br>
              <a:rPr lang="pt-BR" altLang="pt-BR" sz="3200" b="1" dirty="0">
                <a:solidFill>
                  <a:srgbClr val="0070C0"/>
                </a:solidFill>
              </a:rPr>
            </a:br>
            <a:r>
              <a:rPr lang="pt-BR" altLang="pt-BR" sz="3200" b="1" dirty="0">
                <a:solidFill>
                  <a:srgbClr val="0070C0"/>
                </a:solidFill>
              </a:rPr>
              <a:t>Acidentes com queda no Brasil – 2005-07 </a:t>
            </a:r>
            <a:endParaRPr lang="pt-BR" sz="3200" dirty="0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4B5045EF-71F1-4B55-A163-BDFCEDE10C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5314" y="1952860"/>
            <a:ext cx="9181372" cy="409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102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C6F7308-6E76-7C8E-55C6-68DFC33FE4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800" b="1" dirty="0">
                <a:solidFill>
                  <a:schemeClr val="accent1"/>
                </a:solidFill>
              </a:rPr>
              <a:t>Obrigado!</a:t>
            </a:r>
            <a:br>
              <a:rPr lang="pt-BR" dirty="0">
                <a:solidFill>
                  <a:schemeClr val="accent1"/>
                </a:solidFill>
              </a:rPr>
            </a:b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240C3578-BD14-916C-4F4D-45CAEEB200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pt-BR" sz="2000" b="1" dirty="0">
              <a:solidFill>
                <a:schemeClr val="accent1"/>
              </a:solidFill>
            </a:endParaRPr>
          </a:p>
          <a:p>
            <a:pPr algn="r"/>
            <a:endParaRPr lang="pt-BR" sz="2000" b="1" dirty="0">
              <a:solidFill>
                <a:schemeClr val="accent1"/>
              </a:solidFill>
            </a:endParaRPr>
          </a:p>
          <a:p>
            <a:pPr algn="r"/>
            <a:r>
              <a:rPr lang="pt-BR" sz="2000" b="1" dirty="0">
                <a:solidFill>
                  <a:schemeClr val="accent1"/>
                </a:solidFill>
              </a:rPr>
              <a:t>Luiz Carlos Lumbreras Rocha</a:t>
            </a:r>
          </a:p>
          <a:p>
            <a:pPr algn="r"/>
            <a:r>
              <a:rPr lang="pt-BR" sz="2000" b="1" dirty="0">
                <a:solidFill>
                  <a:schemeClr val="accent1"/>
                </a:solidFill>
              </a:rPr>
              <a:t>Luiz.rocha@trabalho.gov.br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1927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5DA92C-393E-4CFF-9672-EAA874D4B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55" y="0"/>
            <a:ext cx="9580418" cy="886691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pt-BR" sz="34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Histórico da NR35</a:t>
            </a:r>
            <a:endParaRPr kumimoji="0" lang="pt-BR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181F447-ABE5-9474-0771-31A286299CB5}"/>
              </a:ext>
            </a:extLst>
          </p:cNvPr>
          <p:cNvSpPr txBox="1"/>
          <p:nvPr/>
        </p:nvSpPr>
        <p:spPr>
          <a:xfrm>
            <a:off x="782425" y="1194913"/>
            <a:ext cx="10199801" cy="4370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Acidentes com queda ocorridos nos anos 90 e na primeira década do Século XXI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Demanda encaminhada pela Federação Nacional dos Engenheiros – Evento internacional em SP em 2010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Elaboração da Norma em 2011 – início dos trabalhos em 06/05/2011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Publicação da Norma em 27/03/2012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Publicação de dois anexos em 2014 e 2016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Discussão do Anexo de Escadas 2018-2022</a:t>
            </a:r>
          </a:p>
          <a:p>
            <a:pPr marR="0" lvl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00FF00"/>
              </a:highlight>
              <a:uLnTx/>
              <a:uFillTx/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22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4BA7D1-0FC4-CE22-6102-364B2EC86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1BB33-3788-AF51-36A1-49532A744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55" y="0"/>
            <a:ext cx="9580418" cy="886691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pt-BR" sz="34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Características da NR35</a:t>
            </a:r>
            <a:endParaRPr kumimoji="0" lang="pt-BR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14A63BC-6D39-EB8F-10D4-36F1EAFF39E1}"/>
              </a:ext>
            </a:extLst>
          </p:cNvPr>
          <p:cNvSpPr txBox="1"/>
          <p:nvPr/>
        </p:nvSpPr>
        <p:spPr>
          <a:xfrm>
            <a:off x="782425" y="1194913"/>
            <a:ext cx="10199801" cy="48013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É uma norma de gestão para trabalhos em altura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Aplicabilidade aos trabalhos com risco de queda de alturas superiores a dois metros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É complementada com normas técnicas nacionais e na inexistência com normas internacionais aplicáveis ao tema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NBR 16.489 - Sistemas e equipamentos de proteção individual para trabalhos em altura — Recomendações e orientações para seleção, uso e manutenção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2800" dirty="0"/>
              <a:t>NBR 16.710 – Resgate técnico industrial em altura e espaço confinado</a:t>
            </a:r>
          </a:p>
          <a:p>
            <a:pPr marR="0" lvl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00FF00"/>
              </a:highlight>
              <a:uLnTx/>
              <a:uFillTx/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226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9E86BA-DBB6-46AE-A066-C69A24DC9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50000"/>
                  </a:schemeClr>
                </a:solidFill>
              </a:rPr>
              <a:t>Estrutura da NR35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B4E58A-F213-4467-A9E5-3221F198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/>
          </a:p>
          <a:p>
            <a:pPr marL="0" indent="0">
              <a:buNone/>
            </a:pPr>
            <a:r>
              <a:rPr lang="pt-BR" dirty="0"/>
              <a:t>35.1. Objetivo e Campo de Aplicação </a:t>
            </a:r>
          </a:p>
          <a:p>
            <a:pPr marL="0" indent="0">
              <a:buNone/>
            </a:pPr>
            <a:r>
              <a:rPr lang="pt-BR" dirty="0"/>
              <a:t>35.2. Responsabilidades </a:t>
            </a:r>
          </a:p>
          <a:p>
            <a:pPr marL="0" indent="0">
              <a:buNone/>
            </a:pPr>
            <a:r>
              <a:rPr lang="pt-BR" dirty="0"/>
              <a:t>35.3. Capacitação e Treinamento</a:t>
            </a:r>
          </a:p>
          <a:p>
            <a:pPr marL="0" indent="0">
              <a:buNone/>
            </a:pPr>
            <a:r>
              <a:rPr lang="pt-BR" dirty="0"/>
              <a:t>35.4. Planejamento, Organização e Execução</a:t>
            </a:r>
          </a:p>
          <a:p>
            <a:pPr marL="0" indent="0">
              <a:buNone/>
            </a:pPr>
            <a:r>
              <a:rPr lang="pt-BR" dirty="0"/>
              <a:t>35.5 Sistemas de Proteção contra quedas </a:t>
            </a:r>
          </a:p>
          <a:p>
            <a:pPr marL="0" indent="0">
              <a:buNone/>
            </a:pPr>
            <a:r>
              <a:rPr lang="pt-BR" dirty="0"/>
              <a:t>35.6. Emergência e Salvamento </a:t>
            </a:r>
          </a:p>
          <a:p>
            <a:pPr marL="0" indent="0">
              <a:buNone/>
            </a:pPr>
            <a:r>
              <a:rPr lang="pt-BR" dirty="0"/>
              <a:t>Anexos</a:t>
            </a:r>
          </a:p>
          <a:p>
            <a:pPr marL="0" indent="0">
              <a:buNone/>
            </a:pPr>
            <a:r>
              <a:rPr lang="pt-BR" dirty="0"/>
              <a:t>Anexo I – Acesso por Cordas</a:t>
            </a:r>
          </a:p>
          <a:p>
            <a:pPr marL="0" indent="0">
              <a:buNone/>
            </a:pPr>
            <a:r>
              <a:rPr lang="pt-BR" dirty="0"/>
              <a:t>Anexo II – Sistemas de Ancoragem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6CFF1B7-24B1-4F23-8B13-6300D737C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424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4E90F5-30BA-EA0E-0F12-770288DF1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8F2C35-0E77-935C-58C8-7A28C4C7A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55" y="0"/>
            <a:ext cx="9580418" cy="886691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pt-BR" sz="34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Acidentes por Quedas com Diferença de Nível no Brasil (Excluídos Trajeto)</a:t>
            </a:r>
            <a:endParaRPr kumimoji="0" lang="pt-BR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Espaço Reservado para Conteúdo 4">
            <a:extLst>
              <a:ext uri="{FF2B5EF4-FFF2-40B4-BE49-F238E27FC236}">
                <a16:creationId xmlns:a16="http://schemas.microsoft.com/office/drawing/2014/main" id="{99CF272F-6A99-9D05-D592-E47EE85E96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21741" y="1949812"/>
            <a:ext cx="8748518" cy="4102964"/>
          </a:xfrm>
        </p:spPr>
      </p:pic>
    </p:spTree>
    <p:extLst>
      <p:ext uri="{BB962C8B-B14F-4D97-AF65-F5344CB8AC3E}">
        <p14:creationId xmlns:p14="http://schemas.microsoft.com/office/powerpoint/2010/main" val="1871333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1F4FBB-24FE-05CF-51B2-A65084FC3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B35A6E-6363-22C9-099B-878536504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55" y="0"/>
            <a:ext cx="9580418" cy="886691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pt-BR" sz="34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Acidentes Fatais no Brasil (Excluídos Trajeto) 2017</a:t>
            </a:r>
            <a:endParaRPr kumimoji="0" lang="pt-BR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853456D8-5335-C8E2-80FF-6CF88D6C03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4899" y="1833978"/>
            <a:ext cx="8602202" cy="433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007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81996F-0691-243C-374C-A44AC5041C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AA2F51-6E90-F821-4654-D5C4B0136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55" y="0"/>
            <a:ext cx="9580418" cy="886691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pt-BR" sz="32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Evolução do Número de Óbitos no Brasil (Excluídos Trajeto)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C3E856D-6E69-5E59-92A8-30E809FEB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061" y="158302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5" name="Espaço Reservado para Conteúdo 3">
            <a:extLst>
              <a:ext uri="{FF2B5EF4-FFF2-40B4-BE49-F238E27FC236}">
                <a16:creationId xmlns:a16="http://schemas.microsoft.com/office/drawing/2014/main" id="{CBF7328B-6046-0267-94E0-F6AACDE478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580" y="1475169"/>
            <a:ext cx="7938052" cy="4771277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13044850-EB5E-A11A-91CF-389231300E0E}"/>
              </a:ext>
            </a:extLst>
          </p:cNvPr>
          <p:cNvSpPr txBox="1"/>
          <p:nvPr/>
        </p:nvSpPr>
        <p:spPr>
          <a:xfrm>
            <a:off x="9197414" y="2912467"/>
            <a:ext cx="2279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Redução de 32% das fatalidades</a:t>
            </a:r>
          </a:p>
        </p:txBody>
      </p:sp>
    </p:spTree>
    <p:extLst>
      <p:ext uri="{BB962C8B-B14F-4D97-AF65-F5344CB8AC3E}">
        <p14:creationId xmlns:p14="http://schemas.microsoft.com/office/powerpoint/2010/main" val="590861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F2E149-6D2D-882E-27F9-397D7E34C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F7C6A-CEAF-2908-FB38-5C7F1EE52F0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580563" cy="887413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pt-BR" sz="32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Evolução do Número de Óbitos pro Queda com Diferença de Níveis no Brasil (Excluídos Trajeto)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1ED60AE-2C8C-7481-0A47-B1C18EF92232}"/>
              </a:ext>
            </a:extLst>
          </p:cNvPr>
          <p:cNvSpPr txBox="1"/>
          <p:nvPr/>
        </p:nvSpPr>
        <p:spPr>
          <a:xfrm>
            <a:off x="9197414" y="2912467"/>
            <a:ext cx="2279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Redução de 37% das fatalidades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6E8B3791-4E4D-A31A-FAC1-E174191047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50706"/>
              </p:ext>
            </p:extLst>
          </p:nvPr>
        </p:nvGraphicFramePr>
        <p:xfrm>
          <a:off x="715212" y="1583029"/>
          <a:ext cx="7765773" cy="4598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6693EE58-4EF5-0F21-FF3D-CDFAAD34830C}"/>
              </a:ext>
            </a:extLst>
          </p:cNvPr>
          <p:cNvSpPr txBox="1"/>
          <p:nvPr/>
        </p:nvSpPr>
        <p:spPr>
          <a:xfrm>
            <a:off x="9330612" y="4000114"/>
            <a:ext cx="22793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Se excluído Trabalho em Altura a redução total cairia de 32 de 30%</a:t>
            </a:r>
          </a:p>
        </p:txBody>
      </p:sp>
    </p:spTree>
    <p:extLst>
      <p:ext uri="{BB962C8B-B14F-4D97-AF65-F5344CB8AC3E}">
        <p14:creationId xmlns:p14="http://schemas.microsoft.com/office/powerpoint/2010/main" val="1912207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FB47AA37BA06D4C860CA86D3E7BD9B5" ma:contentTypeVersion="15" ma:contentTypeDescription="Crie um novo documento." ma:contentTypeScope="" ma:versionID="4544f8c43b3e9a65240ef391c070be25">
  <xsd:schema xmlns:xsd="http://www.w3.org/2001/XMLSchema" xmlns:xs="http://www.w3.org/2001/XMLSchema" xmlns:p="http://schemas.microsoft.com/office/2006/metadata/properties" xmlns:ns2="a10ecbba-b123-44a9-a0bb-2a3fd6fea779" xmlns:ns3="c89fdab8-551e-49ed-be86-a6bba4b0b0fe" targetNamespace="http://schemas.microsoft.com/office/2006/metadata/properties" ma:root="true" ma:fieldsID="2c3afe0c5226561aa528eeef63c927cc" ns2:_="" ns3:_="">
    <xsd:import namespace="a10ecbba-b123-44a9-a0bb-2a3fd6fea779"/>
    <xsd:import namespace="c89fdab8-551e-49ed-be86-a6bba4b0b0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0ecbba-b123-44a9-a0bb-2a3fd6fea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Marcações de imagem" ma:readOnly="false" ma:fieldId="{5cf76f15-5ced-4ddc-b409-7134ff3c332f}" ma:taxonomyMulti="true" ma:sspId="bf897d17-34fd-4a01-8f80-908009a6c4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9fdab8-551e-49ed-be86-a6bba4b0b0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1fe8ab2-356e-4d50-ac11-e726b2b21404}" ma:internalName="TaxCatchAll" ma:showField="CatchAllData" ma:web="c89fdab8-551e-49ed-be86-a6bba4b0b0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624582-D1A5-4011-B65D-2993CC725A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6E7284-EA13-495E-BB1F-B69048AD4B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0ecbba-b123-44a9-a0bb-2a3fd6fea779"/>
    <ds:schemaRef ds:uri="c89fdab8-551e-49ed-be86-a6bba4b0b0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641</Words>
  <Application>Microsoft Office PowerPoint</Application>
  <PresentationFormat>Widescreen</PresentationFormat>
  <Paragraphs>128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20</vt:i4>
      </vt:variant>
    </vt:vector>
  </HeadingPairs>
  <TitlesOfParts>
    <vt:vector size="30" baseType="lpstr">
      <vt:lpstr>Arial</vt:lpstr>
      <vt:lpstr>Arial Black</vt:lpstr>
      <vt:lpstr>Calibri</vt:lpstr>
      <vt:lpstr>Calibri Light</vt:lpstr>
      <vt:lpstr>Open Sans</vt:lpstr>
      <vt:lpstr>Times New Roman</vt:lpstr>
      <vt:lpstr>Tw Cen MT</vt:lpstr>
      <vt:lpstr>Wingdings</vt:lpstr>
      <vt:lpstr>Tema do Office</vt:lpstr>
      <vt:lpstr>1_Tema do Office</vt:lpstr>
      <vt:lpstr> 13 Anos da NR-35 – Avanços, Perspectivas e Desafios</vt:lpstr>
      <vt:lpstr>Antecedentes da NR-35 Acidentes com queda no Brasil – 2005-07 </vt:lpstr>
      <vt:lpstr>Histórico da NR35</vt:lpstr>
      <vt:lpstr>Características da NR35</vt:lpstr>
      <vt:lpstr>Estrutura da NR35</vt:lpstr>
      <vt:lpstr>Acidentes por Quedas com Diferença de Nível no Brasil (Excluídos Trajeto)</vt:lpstr>
      <vt:lpstr>Acidentes Fatais no Brasil (Excluídos Trajeto) 2017</vt:lpstr>
      <vt:lpstr>Evolução do Número de Óbitos no Brasil (Excluídos Trajeto)</vt:lpstr>
      <vt:lpstr>Evolução do Número de Óbitos pro Queda com Diferença de Níveis no Brasil (Excluídos Trajeto)</vt:lpstr>
      <vt:lpstr>Acidentes por Quedas com Diferença de Nível no Brasil (Excluídos Trajeto)</vt:lpstr>
      <vt:lpstr>Acidentes Fatais por Quedas com Diferença de Nível no Brasil (Excluídos Trajeto)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Ações Coordenadas para Redução de Acidentes – NR35</vt:lpstr>
      <vt:lpstr>Apresentação do PowerPoint</vt:lpstr>
      <vt:lpstr>Obrigado!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Felipe Macêdo</dc:creator>
  <cp:lastModifiedBy>Soraya Misleh</cp:lastModifiedBy>
  <cp:revision>26</cp:revision>
  <dcterms:created xsi:type="dcterms:W3CDTF">2020-05-26T11:45:19Z</dcterms:created>
  <dcterms:modified xsi:type="dcterms:W3CDTF">2025-05-13T21:42:55Z</dcterms:modified>
</cp:coreProperties>
</file>